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3"/>
  </p:sldMasterIdLst>
  <p:notesMasterIdLst>
    <p:notesMasterId r:id="rId5"/>
  </p:notesMasterIdLst>
  <p:sldIdLst>
    <p:sldId id="456" r:id="rId4"/>
    <p:sldId id="457" r:id="rId6"/>
    <p:sldId id="458" r:id="rId7"/>
    <p:sldId id="416" r:id="rId8"/>
    <p:sldId id="413" r:id="rId9"/>
    <p:sldId id="414" r:id="rId10"/>
    <p:sldId id="459" r:id="rId11"/>
    <p:sldId id="501" r:id="rId12"/>
    <p:sldId id="484" r:id="rId13"/>
    <p:sldId id="421" r:id="rId14"/>
    <p:sldId id="461" r:id="rId15"/>
    <p:sldId id="430" r:id="rId16"/>
    <p:sldId id="363" r:id="rId17"/>
    <p:sldId id="339" r:id="rId18"/>
    <p:sldId id="364" r:id="rId19"/>
    <p:sldId id="391" r:id="rId20"/>
    <p:sldId id="433" r:id="rId21"/>
    <p:sldId id="431" r:id="rId22"/>
    <p:sldId id="429" r:id="rId23"/>
    <p:sldId id="454" r:id="rId24"/>
    <p:sldId id="428" r:id="rId25"/>
    <p:sldId id="463" r:id="rId26"/>
    <p:sldId id="465" r:id="rId27"/>
    <p:sldId id="502" r:id="rId28"/>
    <p:sldId id="427" r:id="rId29"/>
    <p:sldId id="485" r:id="rId30"/>
    <p:sldId id="486" r:id="rId31"/>
  </p:sldIdLst>
  <p:sldSz cx="12192000" cy="6858000"/>
  <p:notesSz cx="6858000" cy="9144000"/>
  <p:embeddedFontLst>
    <p:embeddedFont>
      <p:font typeface="微软雅黑" charset="-122"/>
      <p:regular r:id="rId36"/>
    </p:embeddedFont>
    <p:embeddedFont>
      <p:font typeface="魏碑-简" panose="03000800000000000000" charset="-122"/>
      <p:regular r:id="rId37"/>
    </p:embeddedFont>
    <p:embeddedFont>
      <p:font typeface="Toppan Bunkyu Midashi Gothic" panose="020B0900000000000000" charset="-128"/>
      <p:regular r:id="rId38"/>
    </p:embeddedFont>
    <p:embeddedFont>
      <p:font typeface="Calibri" panose="020F0702030404030204"/>
      <p:regular r:id="rId39"/>
    </p:embeddedFont>
    <p:embeddedFont>
      <p:font typeface="Calibri" panose="020F0702030404030204" charset="0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EF7"/>
    <a:srgbClr val="F4E4F2"/>
    <a:srgbClr val="EED6EB"/>
    <a:srgbClr val="963A89"/>
    <a:srgbClr val="8B4EB0"/>
    <a:srgbClr val="A22E8D"/>
    <a:srgbClr val="AA8FDD"/>
    <a:srgbClr val="F6BCD4"/>
    <a:srgbClr val="C9ADDB"/>
    <a:srgbClr val="C9C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350"/>
      </p:cViewPr>
      <p:guideLst>
        <p:guide orient="horz" pos="2338"/>
        <p:guide pos="37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05"/>
          <c:y val="0.287245842921868"/>
          <c:w val="0.4482"/>
          <c:h val="0.597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59949"/>
            </a:solidFill>
            <a:ln w="31750">
              <a:solidFill>
                <a:schemeClr val="bg1">
                  <a:alpha val="42000"/>
                </a:schemeClr>
              </a:solidFill>
            </a:ln>
          </c:spPr>
          <c:explosion val="0"/>
          <c:dPt>
            <c:idx val="0"/>
            <c:bubble3D val="0"/>
            <c:spPr>
              <a:solidFill>
                <a:srgbClr val="365B7C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66480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06F83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DD5F71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68B6B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85994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6"/>
            <c:bubble3D val="0"/>
            <c:spPr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ang="5400000" scaled="0"/>
              </a:gra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East China</c:v>
                </c:pt>
                <c:pt idx="1">
                  <c:v>North China</c:v>
                </c:pt>
                <c:pt idx="2">
                  <c:v>Northwest</c:v>
                </c:pt>
                <c:pt idx="3">
                  <c:v>South China</c:v>
                </c:pt>
                <c:pt idx="4">
                  <c:v>Central China</c:v>
                </c:pt>
                <c:pt idx="5">
                  <c:v>Northeast</c:v>
                </c:pt>
                <c:pt idx="6">
                  <c:v>Southeast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0.34</c:v>
                </c:pt>
                <c:pt idx="1">
                  <c:v>0.222</c:v>
                </c:pt>
                <c:pt idx="2">
                  <c:v>0.147</c:v>
                </c:pt>
                <c:pt idx="3">
                  <c:v>0.092</c:v>
                </c:pt>
                <c:pt idx="4">
                  <c:v>0.086</c:v>
                </c:pt>
                <c:pt idx="5">
                  <c:v>0.06</c:v>
                </c:pt>
                <c:pt idx="6">
                  <c:v>0.053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859949"/>
            </a:solidFill>
            <a:ln w="31750">
              <a:solidFill>
                <a:schemeClr val="bg1">
                  <a:alpha val="42000"/>
                </a:schemeClr>
              </a:solidFill>
            </a:ln>
          </c:spPr>
          <c:explosion val="0"/>
          <c:dPt>
            <c:idx val="0"/>
            <c:bubble3D val="0"/>
            <c:spPr>
              <a:solidFill>
                <a:srgbClr val="365B7C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66480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06F83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DD5F71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68B6B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85994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85994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East China</c:v>
                </c:pt>
                <c:pt idx="1">
                  <c:v>North China</c:v>
                </c:pt>
                <c:pt idx="2">
                  <c:v>Northwest</c:v>
                </c:pt>
                <c:pt idx="3">
                  <c:v>South China</c:v>
                </c:pt>
                <c:pt idx="4">
                  <c:v>Central China</c:v>
                </c:pt>
                <c:pt idx="5">
                  <c:v>Northeast</c:v>
                </c:pt>
                <c:pt idx="6">
                  <c:v>Southeast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859949"/>
            </a:solidFill>
            <a:ln w="31750">
              <a:solidFill>
                <a:schemeClr val="bg1">
                  <a:alpha val="42000"/>
                </a:schemeClr>
              </a:solidFill>
            </a:ln>
          </c:spPr>
          <c:explosion val="0"/>
          <c:dPt>
            <c:idx val="0"/>
            <c:bubble3D val="0"/>
            <c:spPr>
              <a:solidFill>
                <a:srgbClr val="365B7C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66480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06F83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DD5F71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68B6B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85994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85994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East China</c:v>
                </c:pt>
                <c:pt idx="1">
                  <c:v>North China</c:v>
                </c:pt>
                <c:pt idx="2">
                  <c:v>Northwest</c:v>
                </c:pt>
                <c:pt idx="3">
                  <c:v>South China</c:v>
                </c:pt>
                <c:pt idx="4">
                  <c:v>Central China</c:v>
                </c:pt>
                <c:pt idx="5">
                  <c:v>Northeast</c:v>
                </c:pt>
                <c:pt idx="6">
                  <c:v>Southeast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8787509148573"/>
          <c:y val="0.332984073763621"/>
          <c:w val="0.183093437423762"/>
          <c:h val="0.4691953059513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>
          <a:solidFill>
            <a:schemeClr val="tx1">
              <a:lumMod val="65000"/>
              <a:lumOff val="35000"/>
            </a:schemeClr>
          </a:solidFill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0459674049311"/>
          <c:y val="0.25974025974026"/>
          <c:w val="0.408552723220504"/>
          <c:h val="0.6925619834710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9ADDB"/>
            </a:solidFill>
            <a:ln w="31750">
              <a:solidFill>
                <a:schemeClr val="bg1">
                  <a:alpha val="42000"/>
                </a:schemeClr>
              </a:solidFill>
            </a:ln>
          </c:spPr>
          <c:explosion val="0"/>
          <c:dPt>
            <c:idx val="0"/>
            <c:bubble3D val="0"/>
            <c:spPr>
              <a:solidFill>
                <a:srgbClr val="DDCAE8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B4EB0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F85C9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C9ADDB"/>
              </a:solidFill>
              <a:ln w="31750">
                <a:solidFill>
                  <a:schemeClr val="bg1">
                    <a:alpha val="42000"/>
                  </a:schemeClr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725047676315536"/>
                  <c:y val="0.107175247303732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7669906232057"/>
                  <c:y val="0.0757974716493423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7986792944652"/>
                      <c:h val="0.11421615327617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Start-up capital</c:v>
                </c:pt>
                <c:pt idx="1">
                  <c:v>External investment</c:v>
                </c:pt>
                <c:pt idx="2">
                  <c:v>Goverment funds</c:v>
                </c:pt>
                <c:pt idx="3">
                  <c:v>Start-up loan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Start-up capital</c:v>
                </c:pt>
                <c:pt idx="1">
                  <c:v>External investment</c:v>
                </c:pt>
                <c:pt idx="2">
                  <c:v>Goverment funds</c:v>
                </c:pt>
                <c:pt idx="3">
                  <c:v>Start-up loan</c:v>
                </c:pt>
              </c:strCache>
            </c:strRef>
          </c:cat>
          <c:val>
            <c:numRef>
              <c:f>Sheet1!$C$2:$C$5</c:f>
              <c:numCache>
                <c:formatCode>g/"通""用""格""式"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Start-up capital</c:v>
                </c:pt>
                <c:pt idx="1">
                  <c:v>External investment</c:v>
                </c:pt>
                <c:pt idx="2">
                  <c:v>Goverment funds</c:v>
                </c:pt>
                <c:pt idx="3">
                  <c:v>Start-up loan</c:v>
                </c:pt>
              </c:strCache>
            </c:strRef>
          </c:cat>
          <c:val>
            <c:numRef>
              <c:f>Sheet1!$D$2:$D$5</c:f>
              <c:numCache>
                <c:formatCode>g/"通""用""格""式"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ayout>
        <c:manualLayout>
          <c:xMode val="edge"/>
          <c:yMode val="edge"/>
          <c:x val="0.0907572847958587"/>
          <c:y val="0.84621322583412"/>
          <c:w val="0.815646656090841"/>
          <c:h val="0.0974354575864139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>
          <a:solidFill>
            <a:schemeClr val="tx1">
              <a:lumMod val="65000"/>
              <a:lumOff val="35000"/>
            </a:schemeClr>
          </a:solidFill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9/3/layout/RandomtoResultProcess#1" loCatId="process" qsTypeId="urn:microsoft.com/office/officeart/2005/8/quickstyle/simple1#3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ln>
          <a:noFill/>
        </a:ln>
      </dgm:spPr>
      <dgm:t>
        <a:bodyPr/>
        <a:lstStyle/>
        <a:p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A series of </a:t>
          </a:r>
        </a:p>
        <a:p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digital technology</a:t>
          </a:r>
          <a:endParaRPr lang="en-US" sz="1600" b="1" dirty="0">
            <a:solidFill>
              <a:schemeClr val="bg1">
                <a:lumMod val="65000"/>
              </a:schemeClr>
            </a:solidFill>
          </a:endParaRPr>
        </a:p>
      </dgm:t>
    </dgm:pt>
    <dgm:pt modelId="{68C8E73F-A05A-4DC8-914A-C484D8568F55}" cxnId="{78D5CF50-3633-4A11-9FE0-D306D94A091D}" type="parTrans">
      <dgm:prSet/>
      <dgm:spPr/>
      <dgm:t>
        <a:bodyPr/>
        <a:lstStyle/>
        <a:p>
          <a:endParaRPr lang="en-US"/>
        </a:p>
      </dgm:t>
    </dgm:pt>
    <dgm:pt modelId="{12A631F8-73E8-4437-A632-1DA4C96C2081}" cxnId="{78D5CF50-3633-4A11-9FE0-D306D94A091D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37FDA6AE-027B-4120-90CE-09301A415796}">
      <dgm:prSet phldrT="[Text]" custT="1"/>
      <dgm:spPr>
        <a:ln>
          <a:noFill/>
        </a:ln>
      </dgm:spPr>
      <dgm:t>
        <a:bodyPr/>
        <a:lstStyle/>
        <a:p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Advocate low-carbon emission reduction behavior</a:t>
          </a:r>
          <a:endParaRPr lang="en-US" sz="1600" b="1" dirty="0">
            <a:solidFill>
              <a:schemeClr val="bg1">
                <a:lumMod val="65000"/>
              </a:schemeClr>
            </a:solidFill>
          </a:endParaRPr>
        </a:p>
      </dgm:t>
    </dgm:pt>
    <dgm:pt modelId="{F547554B-51EF-4D52-BD83-B530786A53F6}" cxnId="{97371629-EAFB-49C5-8D4C-1C2CC8EF98DA}" type="parTrans">
      <dgm:prSet/>
      <dgm:spPr/>
      <dgm:t>
        <a:bodyPr/>
        <a:lstStyle/>
        <a:p>
          <a:endParaRPr lang="en-US"/>
        </a:p>
      </dgm:t>
    </dgm:pt>
    <dgm:pt modelId="{AACFA7FC-124D-47F0-AAB7-D837F03A13D6}" cxnId="{97371629-EAFB-49C5-8D4C-1C2CC8EF98DA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8C92A023-B595-4B7E-9FD1-86305B47363F}">
      <dgm:prSet phldrT="[Text]" custT="1"/>
      <dgm:spPr>
        <a:solidFill>
          <a:srgbClr val="963A89"/>
        </a:solidFill>
        <a:ln>
          <a:noFill/>
        </a:ln>
      </dgm:spPr>
      <dgm:t>
        <a:bodyPr/>
        <a:lstStyle/>
        <a:p>
          <a:r>
            <a:rPr lang="en-US" altLang="zh-CN" sz="1600" b="1" dirty="0">
              <a:solidFill>
                <a:schemeClr val="bg1"/>
              </a:solidFill>
            </a:rPr>
            <a:t> energy conservation and emission reduction</a:t>
          </a:r>
          <a:endParaRPr lang="en-US" sz="1600" b="1" dirty="0">
            <a:solidFill>
              <a:schemeClr val="bg1"/>
            </a:solidFill>
          </a:endParaRPr>
        </a:p>
      </dgm:t>
    </dgm:pt>
    <dgm:pt modelId="{126030B6-AD92-4139-8AC7-ED96A61FFA13}" cxnId="{6393EA77-6C35-4795-B9F8-BC384CEB01BB}" type="parTrans">
      <dgm:prSet/>
      <dgm:spPr/>
      <dgm:t>
        <a:bodyPr/>
        <a:lstStyle/>
        <a:p>
          <a:endParaRPr lang="en-US"/>
        </a:p>
      </dgm:t>
    </dgm:pt>
    <dgm:pt modelId="{45610BF7-B096-4636-A867-71803911F6BC}" cxnId="{6393EA77-6C35-4795-B9F8-BC384CEB01BB}" type="sibTrans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9417DCD-9717-4962-8221-45CEFE5E3B38}" type="pres">
      <dgm:prSet presAssocID="{ABB6AAD5-BB22-443A-B98E-11707CBE16C9}" presName="Name0" presStyleCnt="0">
        <dgm:presLayoutVars>
          <dgm:dir/>
          <dgm:animOne val="branch"/>
          <dgm:animLvl val="lvl"/>
        </dgm:presLayoutVars>
      </dgm:prSet>
      <dgm:spPr/>
    </dgm:pt>
    <dgm:pt modelId="{E3264D2C-01CD-46FE-9390-E04B78C088AF}" type="pres">
      <dgm:prSet presAssocID="{62F3A35F-EA2B-462C-89DA-224952DBD84B}" presName="chaos" presStyleCnt="0"/>
      <dgm:spPr/>
    </dgm:pt>
    <dgm:pt modelId="{A90A0BFC-07A7-4DDD-8427-0CA01EE69FD7}" type="pres">
      <dgm:prSet presAssocID="{62F3A35F-EA2B-462C-89DA-224952DBD84B}" presName="parTx1" presStyleLbl="revTx" presStyleIdx="0" presStyleCnt="2" custScaleX="114050" custScaleY="159992"/>
      <dgm:spPr/>
    </dgm:pt>
    <dgm:pt modelId="{7425EFB1-85FD-43BD-9E0C-5EB503D12F2B}" type="pres">
      <dgm:prSet presAssocID="{62F3A35F-EA2B-462C-89DA-224952DBD84B}" presName="c1" presStyleLbl="node1" presStyleIdx="0" presStyleCnt="19"/>
      <dgm:spPr>
        <a:ln>
          <a:noFill/>
        </a:ln>
      </dgm:spPr>
    </dgm:pt>
    <dgm:pt modelId="{73069CC5-AC2A-4E40-80C3-B6257E28E1D3}" type="pres">
      <dgm:prSet presAssocID="{62F3A35F-EA2B-462C-89DA-224952DBD84B}" presName="c2" presStyleLbl="node1" presStyleIdx="1" presStyleCnt="19"/>
      <dgm:spPr>
        <a:solidFill>
          <a:srgbClr val="963A89"/>
        </a:solidFill>
        <a:ln>
          <a:noFill/>
        </a:ln>
      </dgm:spPr>
    </dgm:pt>
    <dgm:pt modelId="{6545506E-F82F-40D0-B269-A33A56AD6FAD}" type="pres">
      <dgm:prSet presAssocID="{62F3A35F-EA2B-462C-89DA-224952DBD84B}" presName="c3" presStyleLbl="node1" presStyleIdx="2" presStyleCnt="19"/>
      <dgm:spPr>
        <a:ln>
          <a:noFill/>
        </a:ln>
      </dgm:spPr>
    </dgm:pt>
    <dgm:pt modelId="{977EB5CB-7F94-462A-B74B-D681CCDAFE96}" type="pres">
      <dgm:prSet presAssocID="{62F3A35F-EA2B-462C-89DA-224952DBD84B}" presName="c4" presStyleLbl="node1" presStyleIdx="3" presStyleCnt="19"/>
      <dgm:spPr>
        <a:solidFill>
          <a:srgbClr val="963A89"/>
        </a:solidFill>
        <a:ln>
          <a:noFill/>
        </a:ln>
      </dgm:spPr>
    </dgm:pt>
    <dgm:pt modelId="{94D41D45-881E-45E0-815F-B3D1F42ABA6A}" type="pres">
      <dgm:prSet presAssocID="{62F3A35F-EA2B-462C-89DA-224952DBD84B}" presName="c5" presStyleLbl="node1" presStyleIdx="4" presStyleCnt="19"/>
      <dgm:spPr>
        <a:ln>
          <a:noFill/>
        </a:ln>
      </dgm:spPr>
    </dgm:pt>
    <dgm:pt modelId="{3BAFF7A7-30C4-4792-80F0-F4ED56695A86}" type="pres">
      <dgm:prSet presAssocID="{62F3A35F-EA2B-462C-89DA-224952DBD84B}" presName="c6" presStyleLbl="node1" presStyleIdx="5" presStyleCnt="19"/>
      <dgm:spPr>
        <a:ln>
          <a:noFill/>
        </a:ln>
      </dgm:spPr>
    </dgm:pt>
    <dgm:pt modelId="{902BDD82-6500-4745-ABB1-8AB85030FF96}" type="pres">
      <dgm:prSet presAssocID="{62F3A35F-EA2B-462C-89DA-224952DBD84B}" presName="c7" presStyleLbl="node1" presStyleIdx="6" presStyleCnt="19"/>
      <dgm:spPr>
        <a:solidFill>
          <a:srgbClr val="963A89"/>
        </a:solidFill>
        <a:ln>
          <a:solidFill>
            <a:srgbClr val="963A89"/>
          </a:solidFill>
        </a:ln>
      </dgm:spPr>
    </dgm:pt>
    <dgm:pt modelId="{9BCC20C0-4B3E-4A32-8289-0C043EE14E08}" type="pres">
      <dgm:prSet presAssocID="{62F3A35F-EA2B-462C-89DA-224952DBD84B}" presName="c8" presStyleLbl="node1" presStyleIdx="7" presStyleCnt="19"/>
      <dgm:spPr>
        <a:ln>
          <a:noFill/>
        </a:ln>
      </dgm:spPr>
    </dgm:pt>
    <dgm:pt modelId="{1395F43B-46B6-48BD-BE0D-466AE12A59E4}" type="pres">
      <dgm:prSet presAssocID="{62F3A35F-EA2B-462C-89DA-224952DBD84B}" presName="c9" presStyleLbl="node1" presStyleIdx="8" presStyleCnt="19"/>
      <dgm:spPr>
        <a:solidFill>
          <a:srgbClr val="963A89"/>
        </a:solidFill>
        <a:ln>
          <a:noFill/>
        </a:ln>
      </dgm:spPr>
    </dgm:pt>
    <dgm:pt modelId="{3361D2E2-6923-453F-81C0-77902D700F8C}" type="pres">
      <dgm:prSet presAssocID="{62F3A35F-EA2B-462C-89DA-224952DBD84B}" presName="c10" presStyleLbl="node1" presStyleIdx="9" presStyleCnt="19" custLinFactNeighborX="13200" custLinFactNeighborY="-21120"/>
      <dgm:spPr>
        <a:solidFill>
          <a:schemeClr val="accent6">
            <a:hueOff val="0"/>
            <a:satOff val="0"/>
            <a:lumOff val="0"/>
            <a:alpha val="45000"/>
          </a:schemeClr>
        </a:solidFill>
        <a:ln>
          <a:noFill/>
        </a:ln>
      </dgm:spPr>
    </dgm:pt>
    <dgm:pt modelId="{B5D258C8-C381-4DFA-9DF0-F1337D842739}" type="pres">
      <dgm:prSet presAssocID="{62F3A35F-EA2B-462C-89DA-224952DBD84B}" presName="c11" presStyleLbl="node1" presStyleIdx="10" presStyleCnt="19"/>
      <dgm:spPr>
        <a:ln>
          <a:noFill/>
        </a:ln>
      </dgm:spPr>
    </dgm:pt>
    <dgm:pt modelId="{483701E9-331F-4DBD-88D4-C515F77B849D}" type="pres">
      <dgm:prSet presAssocID="{62F3A35F-EA2B-462C-89DA-224952DBD84B}" presName="c12" presStyleLbl="node1" presStyleIdx="11" presStyleCnt="19" custLinFactNeighborY="51840"/>
      <dgm:spPr>
        <a:solidFill>
          <a:srgbClr val="963A89"/>
        </a:solidFill>
        <a:ln>
          <a:noFill/>
        </a:ln>
      </dgm:spPr>
    </dgm:pt>
    <dgm:pt modelId="{4320B6E2-693F-4792-89C6-95944ABED13F}" type="pres">
      <dgm:prSet presAssocID="{62F3A35F-EA2B-462C-89DA-224952DBD84B}" presName="c13" presStyleLbl="node1" presStyleIdx="12" presStyleCnt="19" custLinFactNeighborY="17820"/>
      <dgm:spPr>
        <a:solidFill>
          <a:schemeClr val="accent4">
            <a:hueOff val="0"/>
            <a:satOff val="0"/>
            <a:lumOff val="0"/>
            <a:alpha val="87000"/>
          </a:schemeClr>
        </a:solidFill>
        <a:ln>
          <a:noFill/>
        </a:ln>
      </dgm:spPr>
    </dgm:pt>
    <dgm:pt modelId="{37D79030-070E-406E-AD08-42C45219AC7F}" type="pres">
      <dgm:prSet presAssocID="{62F3A35F-EA2B-462C-89DA-224952DBD84B}" presName="c14" presStyleLbl="node1" presStyleIdx="13" presStyleCnt="19"/>
      <dgm:spPr>
        <a:solidFill>
          <a:srgbClr val="963A89"/>
        </a:solidFill>
        <a:ln>
          <a:noFill/>
        </a:ln>
      </dgm:spPr>
    </dgm:pt>
    <dgm:pt modelId="{98D3AB0A-B676-4AFF-8575-8BA9B28186E3}" type="pres">
      <dgm:prSet presAssocID="{62F3A35F-EA2B-462C-89DA-224952DBD84B}" presName="c15" presStyleLbl="node1" presStyleIdx="14" presStyleCnt="19"/>
      <dgm:spPr>
        <a:ln>
          <a:noFill/>
        </a:ln>
      </dgm:spPr>
    </dgm:pt>
    <dgm:pt modelId="{005F7ED7-2138-429B-B8E8-40FB2DAF0412}" type="pres">
      <dgm:prSet presAssocID="{62F3A35F-EA2B-462C-89DA-224952DBD84B}" presName="c16" presStyleLbl="node1" presStyleIdx="15" presStyleCnt="19"/>
      <dgm:spPr>
        <a:ln>
          <a:noFill/>
        </a:ln>
      </dgm:spPr>
    </dgm:pt>
    <dgm:pt modelId="{45319392-E8FF-4496-B113-53B39E20FF13}" type="pres">
      <dgm:prSet presAssocID="{62F3A35F-EA2B-462C-89DA-224952DBD84B}" presName="c17" presStyleLbl="node1" presStyleIdx="16" presStyleCnt="19" custFlipVert="1" custScaleX="70130" custScaleY="90511" custLinFactNeighborX="3394" custLinFactNeighborY="-4465"/>
      <dgm:spPr>
        <a:solidFill>
          <a:srgbClr val="963A89"/>
        </a:solidFill>
        <a:ln>
          <a:noFill/>
        </a:ln>
      </dgm:spPr>
    </dgm:pt>
    <dgm:pt modelId="{AAC1A9B1-BA60-4D17-BB1E-F0F02B4A3B2B}" type="pres">
      <dgm:prSet presAssocID="{62F3A35F-EA2B-462C-89DA-224952DBD84B}" presName="c18" presStyleLbl="node1" presStyleIdx="17" presStyleCnt="19"/>
      <dgm:spPr>
        <a:ln>
          <a:noFill/>
        </a:ln>
      </dgm:spPr>
    </dgm:pt>
    <dgm:pt modelId="{82AD7A0A-5AB4-479D-8368-D9F5B1295A52}" type="pres">
      <dgm:prSet presAssocID="{12A631F8-73E8-4437-A632-1DA4C96C2081}" presName="chevronComposite1" presStyleCnt="0"/>
      <dgm:spPr/>
    </dgm:pt>
    <dgm:pt modelId="{DDED6EF4-A0CC-49CB-9AE7-43B444C48543}" type="pres">
      <dgm:prSet presAssocID="{12A631F8-73E8-4437-A632-1DA4C96C2081}" presName="chevron1" presStyleLbl="sibTrans2D1" presStyleIdx="0" presStyleCnt="2"/>
      <dgm:spPr>
        <a:solidFill>
          <a:schemeClr val="accent2">
            <a:hueOff val="0"/>
            <a:satOff val="0"/>
            <a:lumOff val="0"/>
            <a:alpha val="78000"/>
          </a:schemeClr>
        </a:solidFill>
        <a:ln>
          <a:noFill/>
        </a:ln>
      </dgm:spPr>
    </dgm:pt>
    <dgm:pt modelId="{7DBDECA1-EFB3-441D-B55B-B2EDF3E67A5C}" type="pres">
      <dgm:prSet presAssocID="{12A631F8-73E8-4437-A632-1DA4C96C2081}" presName="spChevron1" presStyleCnt="0"/>
      <dgm:spPr/>
    </dgm:pt>
    <dgm:pt modelId="{4A249969-3882-4C5E-83DE-4EAFA9E51242}" type="pres">
      <dgm:prSet presAssocID="{37FDA6AE-027B-4120-90CE-09301A415796}" presName="middle" presStyleCnt="0"/>
      <dgm:spPr/>
    </dgm:pt>
    <dgm:pt modelId="{84DDEA6A-77C7-4BDC-8B22-AD74F2C7D212}" type="pres">
      <dgm:prSet presAssocID="{37FDA6AE-027B-4120-90CE-09301A415796}" presName="parTxMid" presStyleLbl="revTx" presStyleIdx="1" presStyleCnt="2" custScaleX="110444"/>
      <dgm:spPr/>
    </dgm:pt>
    <dgm:pt modelId="{E4B536CE-980D-41E5-8069-8FF3B8BBD1D5}" type="pres">
      <dgm:prSet presAssocID="{37FDA6AE-027B-4120-90CE-09301A415796}" presName="spMid" presStyleCnt="0"/>
      <dgm:spPr/>
    </dgm:pt>
    <dgm:pt modelId="{B0AEC9A7-8FDF-4A59-A69A-84615429EC7E}" type="pres">
      <dgm:prSet presAssocID="{AACFA7FC-124D-47F0-AAB7-D837F03A13D6}" presName="chevronComposite1" presStyleCnt="0"/>
      <dgm:spPr/>
    </dgm:pt>
    <dgm:pt modelId="{21E83F37-BEFF-4B60-BB9A-345F36FD8FDB}" type="pres">
      <dgm:prSet presAssocID="{AACFA7FC-124D-47F0-AAB7-D837F03A13D6}" presName="chevron1" presStyleLbl="sibTrans2D1" presStyleIdx="1" presStyleCnt="2"/>
      <dgm:spPr>
        <a:solidFill>
          <a:srgbClr val="963A89"/>
        </a:solidFill>
        <a:ln>
          <a:noFill/>
        </a:ln>
      </dgm:spPr>
    </dgm:pt>
    <dgm:pt modelId="{0D23C859-4AC6-4798-9EAF-9002A78D7A30}" type="pres">
      <dgm:prSet presAssocID="{AACFA7FC-124D-47F0-AAB7-D837F03A13D6}" presName="spChevron1" presStyleCnt="0"/>
      <dgm:spPr/>
    </dgm:pt>
    <dgm:pt modelId="{08367D8A-B881-4E55-8500-66CAD438B3A1}" type="pres">
      <dgm:prSet presAssocID="{8C92A023-B595-4B7E-9FD1-86305B47363F}" presName="last" presStyleCnt="0"/>
      <dgm:spPr/>
    </dgm:pt>
    <dgm:pt modelId="{7B1BE0AD-50A5-48F7-B598-DEB590DCA7A9}" type="pres">
      <dgm:prSet presAssocID="{8C92A023-B595-4B7E-9FD1-86305B47363F}" presName="circleTx" presStyleLbl="node1" presStyleIdx="18" presStyleCnt="19" custScaleX="121302" custScaleY="110599"/>
      <dgm:spPr/>
    </dgm:pt>
    <dgm:pt modelId="{53BB76F8-11EC-45E6-BA8B-345C7EB06E51}" type="pres">
      <dgm:prSet presAssocID="{8C92A023-B595-4B7E-9FD1-86305B47363F}" presName="spN" presStyleCnt="0"/>
      <dgm:spPr/>
    </dgm:pt>
  </dgm:ptLst>
  <dgm:cxnLst>
    <dgm:cxn modelId="{01906812-EEFD-4673-9449-F50292B192CC}" type="presOf" srcId="{ABB6AAD5-BB22-443A-B98E-11707CBE16C9}" destId="{49417DCD-9717-4962-8221-45CEFE5E3B38}" srcOrd="0" destOrd="0" presId="urn:microsoft.com/office/officeart/2009/3/layout/RandomtoResultProcess#1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43EF3F55-4659-48B4-BDE4-2B26C568B7DD}" type="presOf" srcId="{8C92A023-B595-4B7E-9FD1-86305B47363F}" destId="{7B1BE0AD-50A5-48F7-B598-DEB590DCA7A9}" srcOrd="0" destOrd="0" presId="urn:microsoft.com/office/officeart/2009/3/layout/RandomtoResultProcess#1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5C1F47B1-5C6E-45B7-A2E6-96AF5379E11A}" type="presOf" srcId="{62F3A35F-EA2B-462C-89DA-224952DBD84B}" destId="{A90A0BFC-07A7-4DDD-8427-0CA01EE69FD7}" srcOrd="0" destOrd="0" presId="urn:microsoft.com/office/officeart/2009/3/layout/RandomtoResultProcess#1"/>
    <dgm:cxn modelId="{92C6A3DB-ECD6-40F9-BEF3-4A773C13009D}" type="presOf" srcId="{37FDA6AE-027B-4120-90CE-09301A415796}" destId="{84DDEA6A-77C7-4BDC-8B22-AD74F2C7D212}" srcOrd="0" destOrd="0" presId="urn:microsoft.com/office/officeart/2009/3/layout/RandomtoResultProcess#1"/>
    <dgm:cxn modelId="{B11DBDC5-519C-4434-A107-7A655D382BED}" type="presParOf" srcId="{49417DCD-9717-4962-8221-45CEFE5E3B38}" destId="{E3264D2C-01CD-46FE-9390-E04B78C088AF}" srcOrd="0" destOrd="0" presId="urn:microsoft.com/office/officeart/2009/3/layout/RandomtoResultProcess#1"/>
    <dgm:cxn modelId="{5CA5CEFD-1A2A-444B-9653-41323C8BD068}" type="presParOf" srcId="{E3264D2C-01CD-46FE-9390-E04B78C088AF}" destId="{A90A0BFC-07A7-4DDD-8427-0CA01EE69FD7}" srcOrd="0" destOrd="0" presId="urn:microsoft.com/office/officeart/2009/3/layout/RandomtoResultProcess#1"/>
    <dgm:cxn modelId="{FB7E2D93-D442-40F2-9978-28C835C4E2A3}" type="presParOf" srcId="{E3264D2C-01CD-46FE-9390-E04B78C088AF}" destId="{7425EFB1-85FD-43BD-9E0C-5EB503D12F2B}" srcOrd="1" destOrd="0" presId="urn:microsoft.com/office/officeart/2009/3/layout/RandomtoResultProcess#1"/>
    <dgm:cxn modelId="{FD129DF2-4994-4CA6-B441-B6D101CAACA7}" type="presParOf" srcId="{E3264D2C-01CD-46FE-9390-E04B78C088AF}" destId="{73069CC5-AC2A-4E40-80C3-B6257E28E1D3}" srcOrd="2" destOrd="0" presId="urn:microsoft.com/office/officeart/2009/3/layout/RandomtoResultProcess#1"/>
    <dgm:cxn modelId="{3E43ECAA-2EAB-4425-9B6F-574BAEDF609A}" type="presParOf" srcId="{E3264D2C-01CD-46FE-9390-E04B78C088AF}" destId="{6545506E-F82F-40D0-B269-A33A56AD6FAD}" srcOrd="3" destOrd="0" presId="urn:microsoft.com/office/officeart/2009/3/layout/RandomtoResultProcess#1"/>
    <dgm:cxn modelId="{6E356717-031E-43F1-8AF5-5DC963F97830}" type="presParOf" srcId="{E3264D2C-01CD-46FE-9390-E04B78C088AF}" destId="{977EB5CB-7F94-462A-B74B-D681CCDAFE96}" srcOrd="4" destOrd="0" presId="urn:microsoft.com/office/officeart/2009/3/layout/RandomtoResultProcess#1"/>
    <dgm:cxn modelId="{8D2FE835-3860-42DE-9C8D-BFE2B3FDEF9A}" type="presParOf" srcId="{E3264D2C-01CD-46FE-9390-E04B78C088AF}" destId="{94D41D45-881E-45E0-815F-B3D1F42ABA6A}" srcOrd="5" destOrd="0" presId="urn:microsoft.com/office/officeart/2009/3/layout/RandomtoResultProcess#1"/>
    <dgm:cxn modelId="{AF0F978C-3C21-45A2-92FB-5183C892AC1A}" type="presParOf" srcId="{E3264D2C-01CD-46FE-9390-E04B78C088AF}" destId="{3BAFF7A7-30C4-4792-80F0-F4ED56695A86}" srcOrd="6" destOrd="0" presId="urn:microsoft.com/office/officeart/2009/3/layout/RandomtoResultProcess#1"/>
    <dgm:cxn modelId="{2769AEAD-499F-4E75-AF42-5E9D598A260E}" type="presParOf" srcId="{E3264D2C-01CD-46FE-9390-E04B78C088AF}" destId="{902BDD82-6500-4745-ABB1-8AB85030FF96}" srcOrd="7" destOrd="0" presId="urn:microsoft.com/office/officeart/2009/3/layout/RandomtoResultProcess#1"/>
    <dgm:cxn modelId="{2404944B-DF77-45F5-B92F-53974AE1BA4F}" type="presParOf" srcId="{E3264D2C-01CD-46FE-9390-E04B78C088AF}" destId="{9BCC20C0-4B3E-4A32-8289-0C043EE14E08}" srcOrd="8" destOrd="0" presId="urn:microsoft.com/office/officeart/2009/3/layout/RandomtoResultProcess#1"/>
    <dgm:cxn modelId="{2F385BD5-12E8-40C4-96EA-45C32BD8F413}" type="presParOf" srcId="{E3264D2C-01CD-46FE-9390-E04B78C088AF}" destId="{1395F43B-46B6-48BD-BE0D-466AE12A59E4}" srcOrd="9" destOrd="0" presId="urn:microsoft.com/office/officeart/2009/3/layout/RandomtoResultProcess#1"/>
    <dgm:cxn modelId="{DE1E1F5D-27AB-429E-9417-85B5FEC9D6E9}" type="presParOf" srcId="{E3264D2C-01CD-46FE-9390-E04B78C088AF}" destId="{3361D2E2-6923-453F-81C0-77902D700F8C}" srcOrd="10" destOrd="0" presId="urn:microsoft.com/office/officeart/2009/3/layout/RandomtoResultProcess#1"/>
    <dgm:cxn modelId="{69496514-8766-4CF0-9D17-76A9B8FFFEEC}" type="presParOf" srcId="{E3264D2C-01CD-46FE-9390-E04B78C088AF}" destId="{B5D258C8-C381-4DFA-9DF0-F1337D842739}" srcOrd="11" destOrd="0" presId="urn:microsoft.com/office/officeart/2009/3/layout/RandomtoResultProcess#1"/>
    <dgm:cxn modelId="{B7553132-2469-4311-97D4-34BAD2BAF4E3}" type="presParOf" srcId="{E3264D2C-01CD-46FE-9390-E04B78C088AF}" destId="{483701E9-331F-4DBD-88D4-C515F77B849D}" srcOrd="12" destOrd="0" presId="urn:microsoft.com/office/officeart/2009/3/layout/RandomtoResultProcess#1"/>
    <dgm:cxn modelId="{B2EF3C86-1DCB-4957-99C9-F901542E1B1E}" type="presParOf" srcId="{E3264D2C-01CD-46FE-9390-E04B78C088AF}" destId="{4320B6E2-693F-4792-89C6-95944ABED13F}" srcOrd="13" destOrd="0" presId="urn:microsoft.com/office/officeart/2009/3/layout/RandomtoResultProcess#1"/>
    <dgm:cxn modelId="{2141F4FF-2FAF-4CF2-B2FB-032E7DA5EFC6}" type="presParOf" srcId="{E3264D2C-01CD-46FE-9390-E04B78C088AF}" destId="{37D79030-070E-406E-AD08-42C45219AC7F}" srcOrd="14" destOrd="0" presId="urn:microsoft.com/office/officeart/2009/3/layout/RandomtoResultProcess#1"/>
    <dgm:cxn modelId="{E39B7EAD-E2DE-4700-9BE4-2EFEE381765C}" type="presParOf" srcId="{E3264D2C-01CD-46FE-9390-E04B78C088AF}" destId="{98D3AB0A-B676-4AFF-8575-8BA9B28186E3}" srcOrd="15" destOrd="0" presId="urn:microsoft.com/office/officeart/2009/3/layout/RandomtoResultProcess#1"/>
    <dgm:cxn modelId="{4B443E8B-38CA-4556-91C9-B69E0CF43DC3}" type="presParOf" srcId="{E3264D2C-01CD-46FE-9390-E04B78C088AF}" destId="{005F7ED7-2138-429B-B8E8-40FB2DAF0412}" srcOrd="16" destOrd="0" presId="urn:microsoft.com/office/officeart/2009/3/layout/RandomtoResultProcess#1"/>
    <dgm:cxn modelId="{BB02E3E2-D990-44C8-AEE4-B081F9F827E3}" type="presParOf" srcId="{E3264D2C-01CD-46FE-9390-E04B78C088AF}" destId="{45319392-E8FF-4496-B113-53B39E20FF13}" srcOrd="17" destOrd="0" presId="urn:microsoft.com/office/officeart/2009/3/layout/RandomtoResultProcess#1"/>
    <dgm:cxn modelId="{BDA32DC8-1D0C-4640-84F7-5EF30E300ED7}" type="presParOf" srcId="{E3264D2C-01CD-46FE-9390-E04B78C088AF}" destId="{AAC1A9B1-BA60-4D17-BB1E-F0F02B4A3B2B}" srcOrd="18" destOrd="0" presId="urn:microsoft.com/office/officeart/2009/3/layout/RandomtoResultProcess#1"/>
    <dgm:cxn modelId="{241F8D87-36F7-4080-833C-0CE173BD7D9A}" type="presParOf" srcId="{49417DCD-9717-4962-8221-45CEFE5E3B38}" destId="{82AD7A0A-5AB4-479D-8368-D9F5B1295A52}" srcOrd="1" destOrd="0" presId="urn:microsoft.com/office/officeart/2009/3/layout/RandomtoResultProcess#1"/>
    <dgm:cxn modelId="{05ED66A9-285E-47A9-84CE-41B74E0DDF88}" type="presParOf" srcId="{82AD7A0A-5AB4-479D-8368-D9F5B1295A52}" destId="{DDED6EF4-A0CC-49CB-9AE7-43B444C48543}" srcOrd="0" destOrd="0" presId="urn:microsoft.com/office/officeart/2009/3/layout/RandomtoResultProcess#1"/>
    <dgm:cxn modelId="{FADB6785-AABE-4625-96F3-D835ADA09C88}" type="presParOf" srcId="{82AD7A0A-5AB4-479D-8368-D9F5B1295A52}" destId="{7DBDECA1-EFB3-441D-B55B-B2EDF3E67A5C}" srcOrd="1" destOrd="0" presId="urn:microsoft.com/office/officeart/2009/3/layout/RandomtoResultProcess#1"/>
    <dgm:cxn modelId="{9FF7D31A-25DD-44DE-A1BE-C02794260512}" type="presParOf" srcId="{49417DCD-9717-4962-8221-45CEFE5E3B38}" destId="{4A249969-3882-4C5E-83DE-4EAFA9E51242}" srcOrd="2" destOrd="0" presId="urn:microsoft.com/office/officeart/2009/3/layout/RandomtoResultProcess#1"/>
    <dgm:cxn modelId="{EC06CEB1-3103-4524-8768-F447B1E302AB}" type="presParOf" srcId="{4A249969-3882-4C5E-83DE-4EAFA9E51242}" destId="{84DDEA6A-77C7-4BDC-8B22-AD74F2C7D212}" srcOrd="0" destOrd="0" presId="urn:microsoft.com/office/officeart/2009/3/layout/RandomtoResultProcess#1"/>
    <dgm:cxn modelId="{1E855C5C-E999-4819-ABFE-4FD9198A1438}" type="presParOf" srcId="{4A249969-3882-4C5E-83DE-4EAFA9E51242}" destId="{E4B536CE-980D-41E5-8069-8FF3B8BBD1D5}" srcOrd="1" destOrd="0" presId="urn:microsoft.com/office/officeart/2009/3/layout/RandomtoResultProcess#1"/>
    <dgm:cxn modelId="{DAC45183-8B88-4BCA-922E-8A5910C8A203}" type="presParOf" srcId="{49417DCD-9717-4962-8221-45CEFE5E3B38}" destId="{B0AEC9A7-8FDF-4A59-A69A-84615429EC7E}" srcOrd="3" destOrd="0" presId="urn:microsoft.com/office/officeart/2009/3/layout/RandomtoResultProcess#1"/>
    <dgm:cxn modelId="{1B66AB31-472F-4B77-B38F-0FD54DC70F6A}" type="presParOf" srcId="{B0AEC9A7-8FDF-4A59-A69A-84615429EC7E}" destId="{21E83F37-BEFF-4B60-BB9A-345F36FD8FDB}" srcOrd="0" destOrd="0" presId="urn:microsoft.com/office/officeart/2009/3/layout/RandomtoResultProcess#1"/>
    <dgm:cxn modelId="{33304A6D-01FB-45DB-9087-5FFFE9240049}" type="presParOf" srcId="{B0AEC9A7-8FDF-4A59-A69A-84615429EC7E}" destId="{0D23C859-4AC6-4798-9EAF-9002A78D7A30}" srcOrd="1" destOrd="0" presId="urn:microsoft.com/office/officeart/2009/3/layout/RandomtoResultProcess#1"/>
    <dgm:cxn modelId="{1A8988F9-5B98-4989-A15F-6D7030E3F0C3}" type="presParOf" srcId="{49417DCD-9717-4962-8221-45CEFE5E3B38}" destId="{08367D8A-B881-4E55-8500-66CAD438B3A1}" srcOrd="4" destOrd="0" presId="urn:microsoft.com/office/officeart/2009/3/layout/RandomtoResultProcess#1"/>
    <dgm:cxn modelId="{D1ACAF06-BDD1-4F2B-95AF-BBDC03F81EE4}" type="presParOf" srcId="{08367D8A-B881-4E55-8500-66CAD438B3A1}" destId="{7B1BE0AD-50A5-48F7-B598-DEB590DCA7A9}" srcOrd="0" destOrd="0" presId="urn:microsoft.com/office/officeart/2009/3/layout/RandomtoResultProcess#1"/>
    <dgm:cxn modelId="{914CE95B-2F50-4A80-A313-80C079F11DCA}" type="presParOf" srcId="{08367D8A-B881-4E55-8500-66CAD438B3A1}" destId="{53BB76F8-11EC-45E6-BA8B-345C7EB06E51}" srcOrd="1" destOrd="0" presId="urn:microsoft.com/office/officeart/2009/3/layout/RandomtoResultProces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082292" cy="3337084"/>
        <a:chOff x="0" y="0"/>
        <a:chExt cx="8082292" cy="3337084"/>
      </a:xfrm>
    </dsp:grpSpPr>
    <dsp:sp modelId="{A90A0BFC-07A7-4DDD-8427-0CA01EE69FD7}">
      <dsp:nvSpPr>
        <dsp:cNvPr id="3" name="矩形 2"/>
        <dsp:cNvSpPr/>
      </dsp:nvSpPr>
      <dsp:spPr bwMode="white">
        <a:xfrm>
          <a:off x="327539" y="727217"/>
          <a:ext cx="1999848" cy="659041"/>
        </a:xfrm>
        <a:prstGeom prst="rect">
          <a:avLst/>
        </a:prstGeom>
        <a:ln>
          <a:noFill/>
        </a:ln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0320" tIns="20320" rIns="20320" bIns="203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A series of </a:t>
          </a:r>
          <a:endParaRPr lang="en-US" altLang="zh-CN" sz="1600" b="1" dirty="0">
            <a:solidFill>
              <a:schemeClr val="bg1">
                <a:lumMod val="65000"/>
              </a:schemeClr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digital technology</a:t>
          </a:r>
          <a:endParaRPr lang="en-US" sz="1600" b="1" dirty="0">
            <a:solidFill>
              <a:schemeClr val="bg1">
                <a:lumMod val="65000"/>
              </a:schemeClr>
            </a:solidFill>
          </a:endParaRPr>
        </a:p>
      </dsp:txBody>
      <dsp:txXfrm>
        <a:off x="327539" y="727217"/>
        <a:ext cx="1999848" cy="659041"/>
      </dsp:txXfrm>
    </dsp:sp>
    <dsp:sp modelId="{7425EFB1-85FD-43BD-9E0C-5EB503D12F2B}">
      <dsp:nvSpPr>
        <dsp:cNvPr id="4" name="椭圆 3"/>
        <dsp:cNvSpPr/>
      </dsp:nvSpPr>
      <dsp:spPr bwMode="white">
        <a:xfrm>
          <a:off x="304813" y="522687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04813" y="522687"/>
        <a:ext cx="159079" cy="159079"/>
      </dsp:txXfrm>
    </dsp:sp>
    <dsp:sp modelId="{73069CC5-AC2A-4E40-80C3-B6257E28E1D3}">
      <dsp:nvSpPr>
        <dsp:cNvPr id="5" name="椭圆 4"/>
        <dsp:cNvSpPr/>
      </dsp:nvSpPr>
      <dsp:spPr bwMode="white">
        <a:xfrm>
          <a:off x="418441" y="295432"/>
          <a:ext cx="159079" cy="159079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418441" y="295432"/>
        <a:ext cx="159079" cy="159079"/>
      </dsp:txXfrm>
    </dsp:sp>
    <dsp:sp modelId="{6545506E-F82F-40D0-B269-A33A56AD6FAD}">
      <dsp:nvSpPr>
        <dsp:cNvPr id="6" name="椭圆 5"/>
        <dsp:cNvSpPr/>
      </dsp:nvSpPr>
      <dsp:spPr bwMode="white">
        <a:xfrm>
          <a:off x="691147" y="340883"/>
          <a:ext cx="249981" cy="249981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691147" y="340883"/>
        <a:ext cx="249981" cy="249981"/>
      </dsp:txXfrm>
    </dsp:sp>
    <dsp:sp modelId="{977EB5CB-7F94-462A-B74B-D681CCDAFE96}">
      <dsp:nvSpPr>
        <dsp:cNvPr id="7" name="椭圆 6"/>
        <dsp:cNvSpPr/>
      </dsp:nvSpPr>
      <dsp:spPr bwMode="white">
        <a:xfrm>
          <a:off x="918403" y="90902"/>
          <a:ext cx="159079" cy="159079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918403" y="90902"/>
        <a:ext cx="159079" cy="159079"/>
      </dsp:txXfrm>
    </dsp:sp>
    <dsp:sp modelId="{94D41D45-881E-45E0-815F-B3D1F42ABA6A}">
      <dsp:nvSpPr>
        <dsp:cNvPr id="8" name="椭圆 7"/>
        <dsp:cNvSpPr/>
      </dsp:nvSpPr>
      <dsp:spPr bwMode="white">
        <a:xfrm>
          <a:off x="1213835" y="0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1213835" y="0"/>
        <a:ext cx="159079" cy="159079"/>
      </dsp:txXfrm>
    </dsp:sp>
    <dsp:sp modelId="{3BAFF7A7-30C4-4792-80F0-F4ED56695A86}">
      <dsp:nvSpPr>
        <dsp:cNvPr id="9" name="椭圆 8"/>
        <dsp:cNvSpPr/>
      </dsp:nvSpPr>
      <dsp:spPr bwMode="white">
        <a:xfrm>
          <a:off x="1577444" y="159079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577444" y="159079"/>
        <a:ext cx="159079" cy="159079"/>
      </dsp:txXfrm>
    </dsp:sp>
    <dsp:sp modelId="{902BDD82-6500-4745-ABB1-8AB85030FF96}">
      <dsp:nvSpPr>
        <dsp:cNvPr id="10" name="椭圆 9"/>
        <dsp:cNvSpPr/>
      </dsp:nvSpPr>
      <dsp:spPr bwMode="white">
        <a:xfrm>
          <a:off x="1804699" y="272707"/>
          <a:ext cx="249981" cy="249981"/>
        </a:xfrm>
        <a:prstGeom prst="ellipse">
          <a:avLst/>
        </a:prstGeom>
        <a:solidFill>
          <a:srgbClr val="963A89"/>
        </a:solidFill>
        <a:ln>
          <a:solidFill>
            <a:srgbClr val="963A89"/>
          </a:solidFill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1804699" y="272707"/>
        <a:ext cx="249981" cy="249981"/>
      </dsp:txXfrm>
    </dsp:sp>
    <dsp:sp modelId="{9BCC20C0-4B3E-4A32-8289-0C043EE14E08}">
      <dsp:nvSpPr>
        <dsp:cNvPr id="11" name="椭圆 10"/>
        <dsp:cNvSpPr/>
      </dsp:nvSpPr>
      <dsp:spPr bwMode="white">
        <a:xfrm>
          <a:off x="2122857" y="522687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2122857" y="522687"/>
        <a:ext cx="159079" cy="159079"/>
      </dsp:txXfrm>
    </dsp:sp>
    <dsp:sp modelId="{1395F43B-46B6-48BD-BE0D-466AE12A59E4}">
      <dsp:nvSpPr>
        <dsp:cNvPr id="12" name="椭圆 11"/>
        <dsp:cNvSpPr/>
      </dsp:nvSpPr>
      <dsp:spPr bwMode="white">
        <a:xfrm>
          <a:off x="2259210" y="772668"/>
          <a:ext cx="159079" cy="159079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2259210" y="772668"/>
        <a:ext cx="159079" cy="159079"/>
      </dsp:txXfrm>
    </dsp:sp>
    <dsp:sp modelId="{3361D2E2-6923-453F-81C0-77902D700F8C}">
      <dsp:nvSpPr>
        <dsp:cNvPr id="13" name="椭圆 12"/>
        <dsp:cNvSpPr/>
      </dsp:nvSpPr>
      <dsp:spPr bwMode="white">
        <a:xfrm>
          <a:off x="1131478" y="209039"/>
          <a:ext cx="409060" cy="409060"/>
        </a:xfrm>
        <a:prstGeom prst="ellipse">
          <a:avLst/>
        </a:prstGeom>
        <a:solidFill>
          <a:schemeClr val="accent6">
            <a:hueOff val="0"/>
            <a:satOff val="0"/>
            <a:lumOff val="0"/>
            <a:alpha val="45000"/>
          </a:schemeClr>
        </a:solidFill>
        <a:ln>
          <a:noFill/>
        </a:ln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1131478" y="209039"/>
        <a:ext cx="409060" cy="409060"/>
      </dsp:txXfrm>
    </dsp:sp>
    <dsp:sp modelId="{B5D258C8-C381-4DFA-9DF0-F1337D842739}">
      <dsp:nvSpPr>
        <dsp:cNvPr id="14" name="椭圆 13"/>
        <dsp:cNvSpPr/>
      </dsp:nvSpPr>
      <dsp:spPr bwMode="white">
        <a:xfrm>
          <a:off x="191186" y="1159003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91186" y="1159003"/>
        <a:ext cx="159079" cy="159079"/>
      </dsp:txXfrm>
    </dsp:sp>
    <dsp:sp modelId="{483701E9-331F-4DBD-88D4-C515F77B849D}">
      <dsp:nvSpPr>
        <dsp:cNvPr id="15" name="椭圆 14"/>
        <dsp:cNvSpPr/>
      </dsp:nvSpPr>
      <dsp:spPr bwMode="white">
        <a:xfrm>
          <a:off x="327539" y="1493123"/>
          <a:ext cx="249981" cy="249981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327539" y="1493123"/>
        <a:ext cx="249981" cy="249981"/>
      </dsp:txXfrm>
    </dsp:sp>
    <dsp:sp modelId="{4320B6E2-693F-4792-89C6-95944ABED13F}">
      <dsp:nvSpPr>
        <dsp:cNvPr id="16" name="椭圆 15"/>
        <dsp:cNvSpPr/>
      </dsp:nvSpPr>
      <dsp:spPr bwMode="white">
        <a:xfrm>
          <a:off x="668422" y="1610132"/>
          <a:ext cx="363609" cy="363609"/>
        </a:xfrm>
        <a:prstGeom prst="ellipse">
          <a:avLst/>
        </a:prstGeom>
        <a:solidFill>
          <a:schemeClr val="accent4">
            <a:hueOff val="0"/>
            <a:satOff val="0"/>
            <a:lumOff val="0"/>
            <a:alpha val="87000"/>
          </a:schemeClr>
        </a:solidFill>
        <a:ln>
          <a:noFill/>
        </a:ln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668422" y="1610132"/>
        <a:ext cx="363609" cy="363609"/>
      </dsp:txXfrm>
    </dsp:sp>
    <dsp:sp modelId="{37D79030-070E-406E-AD08-42C45219AC7F}">
      <dsp:nvSpPr>
        <dsp:cNvPr id="17" name="椭圆 16"/>
        <dsp:cNvSpPr/>
      </dsp:nvSpPr>
      <dsp:spPr bwMode="white">
        <a:xfrm>
          <a:off x="1145658" y="1840769"/>
          <a:ext cx="159079" cy="159079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1145658" y="1840769"/>
        <a:ext cx="159079" cy="159079"/>
      </dsp:txXfrm>
    </dsp:sp>
    <dsp:sp modelId="{98D3AB0A-B676-4AFF-8575-8BA9B28186E3}">
      <dsp:nvSpPr>
        <dsp:cNvPr id="18" name="椭圆 17"/>
        <dsp:cNvSpPr/>
      </dsp:nvSpPr>
      <dsp:spPr bwMode="white">
        <a:xfrm>
          <a:off x="1236560" y="1545337"/>
          <a:ext cx="249981" cy="249981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1236560" y="1545337"/>
        <a:ext cx="249981" cy="249981"/>
      </dsp:txXfrm>
    </dsp:sp>
    <dsp:sp modelId="{005F7ED7-2138-429B-B8E8-40FB2DAF0412}">
      <dsp:nvSpPr>
        <dsp:cNvPr id="19" name="椭圆 18"/>
        <dsp:cNvSpPr/>
      </dsp:nvSpPr>
      <dsp:spPr bwMode="white">
        <a:xfrm>
          <a:off x="1463816" y="1863494"/>
          <a:ext cx="159079" cy="159079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1463816" y="1863494"/>
        <a:ext cx="159079" cy="159079"/>
      </dsp:txXfrm>
    </dsp:sp>
    <dsp:sp modelId="{45319392-E8FF-4496-B113-53B39E20FF13}">
      <dsp:nvSpPr>
        <dsp:cNvPr id="20" name="椭圆 19"/>
        <dsp:cNvSpPr/>
      </dsp:nvSpPr>
      <dsp:spPr bwMode="white">
        <a:xfrm flipV="1">
          <a:off x="1685943" y="1481949"/>
          <a:ext cx="363609" cy="363609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 flipV="1">
        <a:off x="1685943" y="1481949"/>
        <a:ext cx="363609" cy="363609"/>
      </dsp:txXfrm>
    </dsp:sp>
    <dsp:sp modelId="{AAC1A9B1-BA60-4D17-BB1E-F0F02B4A3B2B}">
      <dsp:nvSpPr>
        <dsp:cNvPr id="21" name="椭圆 20"/>
        <dsp:cNvSpPr/>
      </dsp:nvSpPr>
      <dsp:spPr bwMode="white">
        <a:xfrm>
          <a:off x="2168308" y="1408984"/>
          <a:ext cx="249981" cy="249981"/>
        </a:xfrm>
        <a:prstGeom prst="ellipse">
          <a:avLst/>
        </a:prstGeom>
        <a:ln>
          <a:noFill/>
        </a:ln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2168308" y="1408984"/>
        <a:ext cx="249981" cy="249981"/>
      </dsp:txXfrm>
    </dsp:sp>
    <dsp:sp modelId="{DDED6EF4-A0CC-49CB-9AE7-43B444C48543}">
      <dsp:nvSpPr>
        <dsp:cNvPr id="22" name="燕尾形 21"/>
        <dsp:cNvSpPr/>
      </dsp:nvSpPr>
      <dsp:spPr bwMode="white">
        <a:xfrm>
          <a:off x="2441014" y="333695"/>
          <a:ext cx="734158" cy="1401589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 val="78000"/>
          </a:schemeClr>
        </a:solidFill>
        <a:ln>
          <a:noFill/>
        </a:ln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2441014" y="333695"/>
        <a:ext cx="734158" cy="1401589"/>
      </dsp:txXfrm>
    </dsp:sp>
    <dsp:sp modelId="{84DDEA6A-77C7-4BDC-8B22-AD74F2C7D212}">
      <dsp:nvSpPr>
        <dsp:cNvPr id="23" name="矩形 22"/>
        <dsp:cNvSpPr/>
      </dsp:nvSpPr>
      <dsp:spPr bwMode="white">
        <a:xfrm>
          <a:off x="3175173" y="334376"/>
          <a:ext cx="2002250" cy="1401575"/>
        </a:xfrm>
        <a:prstGeom prst="rect">
          <a:avLst/>
        </a:prstGeom>
        <a:ln>
          <a:noFill/>
        </a:ln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0320" tIns="20320" rIns="20320" bIns="203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solidFill>
                <a:schemeClr val="bg1">
                  <a:lumMod val="65000"/>
                </a:schemeClr>
              </a:solidFill>
            </a:rPr>
            <a:t>Advocate low-carbon emission reduction behavior</a:t>
          </a:r>
          <a:endParaRPr lang="en-US" sz="1600" b="1" dirty="0">
            <a:solidFill>
              <a:schemeClr val="bg1">
                <a:lumMod val="65000"/>
              </a:schemeClr>
            </a:solidFill>
          </a:endParaRPr>
        </a:p>
      </dsp:txBody>
      <dsp:txXfrm>
        <a:off x="3175173" y="334376"/>
        <a:ext cx="2002250" cy="1401575"/>
      </dsp:txXfrm>
    </dsp:sp>
    <dsp:sp modelId="{21E83F37-BEFF-4B60-BB9A-345F36FD8FDB}">
      <dsp:nvSpPr>
        <dsp:cNvPr id="24" name="燕尾形 23"/>
        <dsp:cNvSpPr/>
      </dsp:nvSpPr>
      <dsp:spPr bwMode="white">
        <a:xfrm>
          <a:off x="5177423" y="333695"/>
          <a:ext cx="734158" cy="1401589"/>
        </a:xfrm>
        <a:prstGeom prst="chevron">
          <a:avLst>
            <a:gd name="adj" fmla="val 62310"/>
          </a:avLst>
        </a:prstGeom>
        <a:solidFill>
          <a:srgbClr val="963A89"/>
        </a:solidFill>
        <a:ln>
          <a:noFill/>
        </a:ln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5177423" y="333695"/>
        <a:ext cx="734158" cy="1401589"/>
      </dsp:txXfrm>
    </dsp:sp>
    <dsp:sp modelId="{7B1BE0AD-50A5-48F7-B598-DEB590DCA7A9}">
      <dsp:nvSpPr>
        <dsp:cNvPr id="25" name="椭圆 24"/>
        <dsp:cNvSpPr/>
      </dsp:nvSpPr>
      <dsp:spPr bwMode="white">
        <a:xfrm>
          <a:off x="6061750" y="234263"/>
          <a:ext cx="1701913" cy="1701913"/>
        </a:xfrm>
        <a:prstGeom prst="ellipse">
          <a:avLst/>
        </a:prstGeom>
        <a:solidFill>
          <a:srgbClr val="963A89"/>
        </a:solidFill>
        <a:ln>
          <a:noFill/>
        </a:ln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dirty="0">
              <a:solidFill>
                <a:schemeClr val="bg1"/>
              </a:solidFill>
            </a:rPr>
            <a:t> energy conservation and emission reduction</a:t>
          </a:r>
          <a:endParaRPr lang="en-US" sz="1600" b="1" dirty="0">
            <a:solidFill>
              <a:schemeClr val="bg1"/>
            </a:solidFill>
          </a:endParaRPr>
        </a:p>
      </dsp:txBody>
      <dsp:txXfrm>
        <a:off x="6061750" y="234263"/>
        <a:ext cx="1701913" cy="1701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#1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nodeVertAlign" val="t"/>
          <dgm:param type="fallback" val="2D"/>
        </dgm:alg>
      </dgm:if>
      <dgm:else name="Name3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type="chevron" r:blip="" rot="180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type="chevron" r:blip="" rot="180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7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BECA118-6545-41D3-8C8E-CA86BFE4F9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5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7" name="副标题 7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38563" y="6517982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4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jpe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1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1"/>
          <a:srcRect l="-51725" r="33855"/>
          <a:stretch>
            <a:fillRect/>
          </a:stretch>
        </p:blipFill>
        <p:spPr>
          <a:xfrm>
            <a:off x="3919220" y="720090"/>
            <a:ext cx="8272780" cy="6858000"/>
          </a:xfrm>
          <a:custGeom>
            <a:avLst/>
            <a:gdLst>
              <a:gd name="connsiteX0" fmla="*/ 0 w 6863362"/>
              <a:gd name="connsiteY0" fmla="*/ 0 h 6858000"/>
              <a:gd name="connsiteX1" fmla="*/ 6863362 w 6863362"/>
              <a:gd name="connsiteY1" fmla="*/ 0 h 6858000"/>
              <a:gd name="connsiteX2" fmla="*/ 6863362 w 6863362"/>
              <a:gd name="connsiteY2" fmla="*/ 6858000 h 6858000"/>
              <a:gd name="connsiteX3" fmla="*/ 2644281 w 6863362"/>
              <a:gd name="connsiteY3" fmla="*/ 6858000 h 6858000"/>
              <a:gd name="connsiteX4" fmla="*/ 2644281 w 6863362"/>
              <a:gd name="connsiteY4" fmla="*/ 127000 h 6858000"/>
              <a:gd name="connsiteX5" fmla="*/ 0 w 6863362"/>
              <a:gd name="connsiteY5" fmla="*/ 127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63362" h="6858000">
                <a:moveTo>
                  <a:pt x="0" y="0"/>
                </a:moveTo>
                <a:lnTo>
                  <a:pt x="6863362" y="0"/>
                </a:lnTo>
                <a:lnTo>
                  <a:pt x="6863362" y="6858000"/>
                </a:lnTo>
                <a:lnTo>
                  <a:pt x="2644281" y="6858000"/>
                </a:lnTo>
                <a:lnTo>
                  <a:pt x="2644281" y="127000"/>
                </a:lnTo>
                <a:lnTo>
                  <a:pt x="0" y="127000"/>
                </a:lnTo>
                <a:close/>
              </a:path>
            </a:pathLst>
          </a:custGeom>
        </p:spPr>
      </p:pic>
      <p:sp>
        <p:nvSpPr>
          <p:cNvPr id="1048764" name="文本框 14"/>
          <p:cNvSpPr txBox="1"/>
          <p:nvPr/>
        </p:nvSpPr>
        <p:spPr>
          <a:xfrm>
            <a:off x="3337758" y="3102747"/>
            <a:ext cx="520206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l"/>
            <a:r>
              <a:rPr lang="en-US" altLang="zh-CN" sz="2800" dirty="0">
                <a:latin typeface="+mn-lt"/>
                <a:cs typeface="+mn-ea"/>
                <a:sym typeface="+mn-lt"/>
              </a:rPr>
              <a:t>Zero Carbon </a:t>
            </a:r>
            <a:r>
              <a:rPr lang="zh-CN" altLang="en-US" sz="2800" dirty="0">
                <a:latin typeface="+mn-lt"/>
                <a:cs typeface="+mn-ea"/>
                <a:sym typeface="+mn-lt"/>
              </a:rPr>
              <a:t>，</a:t>
            </a:r>
            <a:r>
              <a:rPr lang="en-US" altLang="zh-CN" sz="2800" dirty="0">
                <a:latin typeface="+mn-lt"/>
                <a:cs typeface="+mn-ea"/>
                <a:sym typeface="+mn-lt"/>
              </a:rPr>
              <a:t>For Our Earth</a:t>
            </a:r>
            <a:endParaRPr lang="zh-CN" altLang="en-US" dirty="0"/>
          </a:p>
        </p:txBody>
      </p:sp>
      <p:sp>
        <p:nvSpPr>
          <p:cNvPr id="1048765" name="Oval 13"/>
          <p:cNvSpPr/>
          <p:nvPr/>
        </p:nvSpPr>
        <p:spPr>
          <a:xfrm>
            <a:off x="2901444" y="5781165"/>
            <a:ext cx="333312" cy="363793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rgbClr val="96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766" name="文本框 15"/>
          <p:cNvSpPr txBox="1"/>
          <p:nvPr/>
        </p:nvSpPr>
        <p:spPr>
          <a:xfrm>
            <a:off x="3337853" y="5782504"/>
            <a:ext cx="16840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 + - Co., Ltd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767" name="Oval 16"/>
          <p:cNvSpPr/>
          <p:nvPr/>
        </p:nvSpPr>
        <p:spPr>
          <a:xfrm>
            <a:off x="7205236" y="5780804"/>
            <a:ext cx="363795" cy="363245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1F2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768" name="文本框 17"/>
          <p:cNvSpPr txBox="1"/>
          <p:nvPr/>
        </p:nvSpPr>
        <p:spPr>
          <a:xfrm>
            <a:off x="7684192" y="5782504"/>
            <a:ext cx="149860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spc="1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cs typeface="+mn-ea"/>
                <a:sym typeface="+mn-lt"/>
              </a:rPr>
              <a:t>2022.01.20</a:t>
            </a:r>
            <a:endParaRPr lang="en-US" altLang="zh-CN" b="1" spc="100" dirty="0">
              <a:solidFill>
                <a:schemeClr val="tx1">
                  <a:lumMod val="65000"/>
                  <a:lumOff val="35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9906" y="3921155"/>
            <a:ext cx="8737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noFill/>
              </a:rPr>
              <a:t>Yajie</a:t>
            </a:r>
            <a:r>
              <a:rPr lang="en-US" altLang="zh-CN" sz="2000" dirty="0">
                <a:noFill/>
              </a:rPr>
              <a:t> </a:t>
            </a:r>
            <a:r>
              <a:rPr lang="en-US" altLang="zh-CN" sz="2000" dirty="0" err="1">
                <a:noFill/>
              </a:rPr>
              <a:t>Jin</a:t>
            </a:r>
            <a:r>
              <a:rPr lang="en-US" altLang="zh-CN" sz="2000" dirty="0">
                <a:noFill/>
              </a:rPr>
              <a:t>, </a:t>
            </a:r>
            <a:r>
              <a:rPr lang="en-US" altLang="zh-CN" sz="2000" dirty="0" err="1">
                <a:noFill/>
              </a:rPr>
              <a:t>Zhaoyi</a:t>
            </a:r>
            <a:r>
              <a:rPr lang="en-US" altLang="zh-CN" sz="2000" dirty="0">
                <a:noFill/>
              </a:rPr>
              <a:t> Zhang, </a:t>
            </a:r>
            <a:r>
              <a:rPr lang="en-US" altLang="zh-CN" sz="2000" dirty="0" err="1">
                <a:noFill/>
              </a:rPr>
              <a:t>Boyang</a:t>
            </a:r>
            <a:r>
              <a:rPr lang="en-US" altLang="zh-CN" sz="2000" dirty="0">
                <a:noFill/>
              </a:rPr>
              <a:t> Chen,</a:t>
            </a:r>
            <a:endParaRPr lang="en-US" altLang="zh-CN" sz="2000" dirty="0">
              <a:noFill/>
            </a:endParaRPr>
          </a:p>
          <a:p>
            <a:pPr algn="ctr"/>
            <a:r>
              <a:rPr lang="en-US" altLang="zh-CN" sz="2000" dirty="0">
                <a:noFill/>
              </a:rPr>
              <a:t> </a:t>
            </a:r>
            <a:endParaRPr lang="en-US" altLang="zh-CN" sz="2000" dirty="0">
              <a:noFill/>
            </a:endParaRPr>
          </a:p>
          <a:p>
            <a:pPr algn="ctr"/>
            <a:r>
              <a:rPr lang="en-US" altLang="zh-CN" sz="2000" dirty="0" err="1">
                <a:noFill/>
              </a:rPr>
              <a:t>Qinhan</a:t>
            </a:r>
            <a:r>
              <a:rPr lang="en-US" altLang="zh-CN" sz="2000" dirty="0">
                <a:noFill/>
              </a:rPr>
              <a:t> Yu, </a:t>
            </a:r>
            <a:r>
              <a:rPr lang="en-US" altLang="zh-CN" sz="2000" dirty="0" err="1">
                <a:noFill/>
              </a:rPr>
              <a:t>Xiaoran</a:t>
            </a:r>
            <a:r>
              <a:rPr lang="en-US" altLang="zh-CN" sz="2000" dirty="0">
                <a:noFill/>
              </a:rPr>
              <a:t> Wu, and Wendi </a:t>
            </a:r>
            <a:r>
              <a:rPr lang="en-US" altLang="zh-CN" sz="2000" dirty="0" err="1">
                <a:noFill/>
              </a:rPr>
              <a:t>Qiu</a:t>
            </a:r>
            <a:endParaRPr lang="en-US" altLang="zh-CN" sz="2000" dirty="0">
              <a:noFill/>
            </a:endParaRPr>
          </a:p>
          <a:p>
            <a:pPr algn="ctr"/>
            <a:endParaRPr lang="en-US" altLang="zh-CN" sz="2000" dirty="0"/>
          </a:p>
          <a:p>
            <a:pPr algn="ctr"/>
            <a:r>
              <a:rPr lang="en-US" altLang="zh-CN" sz="2000" dirty="0" err="1">
                <a:solidFill>
                  <a:srgbClr val="7030A0"/>
                </a:solidFill>
              </a:rPr>
              <a:t>Nankai</a:t>
            </a:r>
            <a:r>
              <a:rPr lang="en-US" altLang="zh-CN" sz="2000" dirty="0">
                <a:solidFill>
                  <a:srgbClr val="7030A0"/>
                </a:solidFill>
              </a:rPr>
              <a:t> University</a:t>
            </a:r>
            <a:endParaRPr lang="en-US" altLang="zh-CN" sz="2000" dirty="0">
              <a:solidFill>
                <a:srgbClr val="7030A0"/>
              </a:solidFill>
            </a:endParaRPr>
          </a:p>
        </p:txBody>
      </p:sp>
      <p:sp>
        <p:nvSpPr>
          <p:cNvPr id="1048761" name="文本框 9"/>
          <p:cNvSpPr txBox="1"/>
          <p:nvPr/>
        </p:nvSpPr>
        <p:spPr>
          <a:xfrm>
            <a:off x="1142714" y="365318"/>
            <a:ext cx="10166566" cy="2492990"/>
          </a:xfrm>
          <a:prstGeom prst="rect">
            <a:avLst/>
          </a:prstGeom>
          <a:noFill/>
        </p:spPr>
        <p:txBody>
          <a:bodyPr wrap="none" rtlCol="0" anchor="ctr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zh-CN" altLang="en-US" sz="5400" b="1" dirty="0"/>
          </a:p>
          <a:p>
            <a:pPr algn="ctr"/>
            <a:r>
              <a:rPr lang="en-US" altLang="zh-CN" sz="5400" b="1" dirty="0"/>
              <a:t>Carbon</a:t>
            </a:r>
            <a:r>
              <a:rPr sz="5400" b="1" dirty="0"/>
              <a:t> Neutrali</a:t>
            </a:r>
            <a:r>
              <a:rPr lang="en-US" sz="5400" b="1" dirty="0"/>
              <a:t>ty</a:t>
            </a:r>
            <a:r>
              <a:rPr sz="5400" b="1" dirty="0"/>
              <a:t> Intelligence</a:t>
            </a:r>
            <a:r>
              <a:rPr sz="4800" b="1" dirty="0"/>
              <a:t> </a:t>
            </a:r>
            <a:endParaRPr lang="zh-CN" altLang="en-US" sz="4800" b="1" dirty="0"/>
          </a:p>
          <a:p>
            <a:pPr algn="ctr"/>
            <a:endParaRPr lang="zh-CN" altLang="en-US" sz="4800" b="1" dirty="0"/>
          </a:p>
        </p:txBody>
      </p:sp>
      <p:sp>
        <p:nvSpPr>
          <p:cNvPr id="1048771" name="文本框 1048770"/>
          <p:cNvSpPr txBox="1"/>
          <p:nvPr/>
        </p:nvSpPr>
        <p:spPr>
          <a:xfrm>
            <a:off x="1869483" y="2066125"/>
            <a:ext cx="8453120" cy="175323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charset="-122"/>
              </a:rPr>
              <a:t>in Electricity Industry</a:t>
            </a:r>
            <a:endParaRPr lang="en-US" sz="5400" b="1" dirty="0">
              <a:solidFill>
                <a:srgbClr val="000000"/>
              </a:solidFill>
            </a:endParaRPr>
          </a:p>
          <a:p>
            <a:pPr algn="ctr"/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-127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39546" y="2856666"/>
            <a:ext cx="292163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Solution</a:t>
            </a:r>
            <a:endParaRPr lang="zh-CN" altLang="en-US" sz="5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sym typeface="+mn-ea"/>
            </a:endParaRPr>
          </a:p>
          <a:p>
            <a:pPr algn="ctr"/>
            <a:endParaRPr lang="en-US" altLang="zh-CN" sz="5400" dirty="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algn="ctr"/>
            <a:endParaRPr lang="zh-CN" altLang="en-US" sz="54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47512" y="1263277"/>
            <a:ext cx="2094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963A89"/>
                </a:solidFill>
                <a:latin typeface="+mj-ea"/>
                <a:ea typeface="+mj-ea"/>
              </a:rPr>
              <a:t>PART 3</a:t>
            </a:r>
            <a:endParaRPr lang="en-US" altLang="zh-CN" sz="4400" dirty="0">
              <a:solidFill>
                <a:srgbClr val="963A89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889759" y="6679957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" name="菱形 10"/>
          <p:cNvSpPr/>
          <p:nvPr>
            <p:custDataLst>
              <p:tags r:id="rId1"/>
            </p:custDataLst>
          </p:nvPr>
        </p:nvSpPr>
        <p:spPr>
          <a:xfrm>
            <a:off x="635664" y="5559342"/>
            <a:ext cx="493115" cy="493115"/>
          </a:xfrm>
          <a:prstGeom prst="diamond">
            <a:avLst/>
          </a:prstGeom>
          <a:solidFill>
            <a:srgbClr val="963A89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1276714" y="5559351"/>
            <a:ext cx="3922666" cy="616394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P</a:t>
            </a:r>
            <a:r>
              <a:rPr lang="zh-CN" altLang="en-US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roduct</a:t>
            </a:r>
            <a:r>
              <a:rPr lang="en-US" altLang="zh-CN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s&amp;Services</a:t>
            </a:r>
            <a:endParaRPr lang="zh-CN" altLang="en-US" sz="2400" b="1" spc="2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7" name="菱形 16"/>
          <p:cNvSpPr/>
          <p:nvPr>
            <p:custDataLst>
              <p:tags r:id="rId3"/>
            </p:custDataLst>
          </p:nvPr>
        </p:nvSpPr>
        <p:spPr>
          <a:xfrm>
            <a:off x="635664" y="4575651"/>
            <a:ext cx="493115" cy="49311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1188085" y="4513580"/>
            <a:ext cx="5195570" cy="6165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Corporate </a:t>
            </a:r>
            <a:r>
              <a:rPr lang="en-US" altLang="zh-CN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Mission</a:t>
            </a:r>
            <a:endParaRPr lang="zh-CN" altLang="en-US" sz="2400" b="1" spc="2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菱形 19"/>
          <p:cNvSpPr/>
          <p:nvPr>
            <p:custDataLst>
              <p:tags r:id="rId5"/>
            </p:custDataLst>
          </p:nvPr>
        </p:nvSpPr>
        <p:spPr>
          <a:xfrm>
            <a:off x="635664" y="3483402"/>
            <a:ext cx="493115" cy="493115"/>
          </a:xfrm>
          <a:prstGeom prst="diamond">
            <a:avLst/>
          </a:prstGeom>
          <a:solidFill>
            <a:srgbClr val="963A89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1276714" y="3398956"/>
            <a:ext cx="3602206" cy="616394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C</a:t>
            </a:r>
            <a:r>
              <a:rPr lang="zh-CN" altLang="en-US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orporate </a:t>
            </a:r>
            <a:r>
              <a:rPr lang="en-US" altLang="zh-CN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N</a:t>
            </a:r>
            <a:r>
              <a:rPr lang="zh-CN" altLang="en-US" sz="2400" b="1" spc="2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Arial" panose="020B0604020202020204" pitchFamily="34" charset="0"/>
              </a:rPr>
              <a:t>ame</a:t>
            </a:r>
            <a:endParaRPr lang="zh-CN" altLang="en-US" sz="2400" b="1" spc="2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7"/>
            </p:custDataLst>
          </p:nvPr>
        </p:nvSpPr>
        <p:spPr>
          <a:xfrm>
            <a:off x="5199380" y="3310255"/>
            <a:ext cx="5855970" cy="87376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sym typeface="+mn-ea"/>
              </a:rPr>
              <a:t>Tianjin C+-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lt"/>
                <a:sym typeface="+mn-ea"/>
              </a:rPr>
              <a:t>limited liability company</a:t>
            </a:r>
            <a:endParaRPr lang="zh-CN" altLang="en-US" sz="2400" spc="250">
              <a:solidFill>
                <a:schemeClr val="tx1">
                  <a:lumMod val="75000"/>
                  <a:lumOff val="25000"/>
                </a:schemeClr>
              </a:solidFill>
              <a:uFillTx/>
              <a:latin typeface="+mj-lt"/>
              <a:ea typeface="+mj-lt"/>
              <a:cs typeface="+mj-cs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8"/>
            </p:custDataLst>
          </p:nvPr>
        </p:nvSpPr>
        <p:spPr>
          <a:xfrm>
            <a:off x="5278774" y="3925589"/>
            <a:ext cx="5696566" cy="177469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charset="-122"/>
                <a:ea typeface="微软雅黑" charset="-122"/>
                <a:cs typeface="微软雅黑" charset="-122"/>
                <a:sym typeface="Arial" panose="020B0604020202020204" pitchFamily="34" charset="0"/>
              </a:rPr>
              <a:t>Zero carbon，for the earth .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charset="-122"/>
              <a:ea typeface="微软雅黑" charset="-122"/>
              <a:cs typeface="微软雅黑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42895" y="981075"/>
            <a:ext cx="7305675" cy="22840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</a:pPr>
            <a:r>
              <a:rPr lang="zh-CN" altLang="en-US" sz="2800" b="1" dirty="0"/>
              <a:t>C</a:t>
            </a:r>
            <a:r>
              <a:rPr lang="zh-CN" altLang="en-US" sz="2100" dirty="0"/>
              <a:t>, refers to carbon, recycling, environmental protection. </a:t>
            </a:r>
            <a:endParaRPr lang="zh-CN" altLang="en-US" sz="2100" dirty="0"/>
          </a:p>
          <a:p>
            <a:pPr algn="just"/>
            <a:r>
              <a:rPr lang="zh-CN" altLang="en-US" sz="2800" b="1" dirty="0"/>
              <a:t>+</a:t>
            </a:r>
            <a:r>
              <a:rPr lang="zh-CN" altLang="en-US" sz="2100" dirty="0"/>
              <a:t>, consists of two seedlings, which means "peak carbon dioxide emissions" , and refers to internet plus. </a:t>
            </a:r>
            <a:endParaRPr lang="zh-CN" altLang="en-US" sz="2100" dirty="0"/>
          </a:p>
          <a:p>
            <a:pPr algn="just"/>
            <a:r>
              <a:rPr lang="zh-CN" altLang="en-US" sz="3200" b="1" dirty="0">
                <a:solidFill>
                  <a:schemeClr val="tx1"/>
                </a:solidFill>
              </a:rPr>
              <a:t>-</a:t>
            </a:r>
            <a:r>
              <a:rPr lang="zh-CN" altLang="en-US" sz="2100" dirty="0"/>
              <a:t>, which means reduce carbon emissions</a:t>
            </a:r>
            <a:endParaRPr lang="zh-CN" altLang="en-US" sz="2100" dirty="0"/>
          </a:p>
        </p:txBody>
      </p:sp>
      <p:sp>
        <p:nvSpPr>
          <p:cNvPr id="45" name="文本框 44"/>
          <p:cNvSpPr txBox="1"/>
          <p:nvPr/>
        </p:nvSpPr>
        <p:spPr>
          <a:xfrm>
            <a:off x="5300980" y="5649595"/>
            <a:ext cx="6016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C+-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WechatIMG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685" y="1198880"/>
            <a:ext cx="1923415" cy="1847850"/>
          </a:xfrm>
          <a:prstGeom prst="ellipse">
            <a:avLst/>
          </a:prstGeom>
          <a:ln w="28575" cmpd="sng">
            <a:solidFill>
              <a:schemeClr val="tx1">
                <a:alpha val="38000"/>
              </a:schemeClr>
            </a:solidFill>
            <a:prstDash val="solid"/>
          </a:ln>
        </p:spPr>
      </p:pic>
      <p:grpSp>
        <p:nvGrpSpPr>
          <p:cNvPr id="36" name="组合 35"/>
          <p:cNvGrpSpPr/>
          <p:nvPr/>
        </p:nvGrpSpPr>
        <p:grpSpPr>
          <a:xfrm>
            <a:off x="126649" y="68218"/>
            <a:ext cx="2327447" cy="552758"/>
            <a:chOff x="8029153" y="618763"/>
            <a:chExt cx="2327447" cy="552758"/>
          </a:xfrm>
        </p:grpSpPr>
        <p:sp>
          <p:nvSpPr>
            <p:cNvPr id="37" name="文本框 36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981835" y="237490"/>
            <a:ext cx="2464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About us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9517f968d32455a0e72758b0577669c"/>
          <p:cNvPicPr>
            <a:picLocks noChangeAspect="1"/>
          </p:cNvPicPr>
          <p:nvPr/>
        </p:nvPicPr>
        <p:blipFill>
          <a:blip r:embed="rId1"/>
          <a:srcRect b="830"/>
          <a:stretch>
            <a:fillRect/>
          </a:stretch>
        </p:blipFill>
        <p:spPr>
          <a:xfrm>
            <a:off x="27940" y="1303020"/>
            <a:ext cx="6212205" cy="28981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5255" y="4471035"/>
            <a:ext cx="12973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Name</a:t>
            </a:r>
            <a:endParaRPr lang="en-US" altLang="zh-CN" sz="2000"/>
          </a:p>
          <a:p>
            <a:r>
              <a:rPr lang="en-US" altLang="zh-CN" sz="2000"/>
              <a:t>                   </a:t>
            </a:r>
            <a:endParaRPr lang="en-US" altLang="zh-CN" sz="2000"/>
          </a:p>
          <a:p>
            <a:r>
              <a:rPr lang="en-US" altLang="zh-CN" sz="2000"/>
              <a:t>Features</a:t>
            </a:r>
            <a:endParaRPr lang="en-US" altLang="zh-CN" sz="2000"/>
          </a:p>
          <a:p>
            <a:r>
              <a:rPr lang="en-US" altLang="zh-CN" sz="2000"/>
              <a:t>           </a:t>
            </a:r>
            <a:endParaRPr lang="en-US" altLang="zh-CN" sz="2000"/>
          </a:p>
          <a:p>
            <a:r>
              <a:rPr lang="en-US" altLang="zh-CN" sz="2000"/>
              <a:t>F</a:t>
            </a:r>
            <a:r>
              <a:rPr lang="zh-CN" altLang="en-US" sz="2000"/>
              <a:t>unction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7101205" y="5908040"/>
            <a:ext cx="3976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魏碑-简" panose="03000800000000000000" charset="-122"/>
                <a:ea typeface="魏碑-简" panose="03000800000000000000" charset="-122"/>
              </a:rPr>
              <a:t>A</a:t>
            </a:r>
            <a:r>
              <a:rPr lang="zh-CN" altLang="en-US" sz="2000">
                <a:latin typeface="魏碑-简" panose="03000800000000000000" charset="-122"/>
                <a:ea typeface="魏碑-简" panose="03000800000000000000" charset="-122"/>
              </a:rPr>
              <a:t>ccount management system</a:t>
            </a:r>
            <a:endParaRPr lang="zh-CN" altLang="en-US" sz="2000">
              <a:latin typeface="魏碑-简" panose="03000800000000000000" charset="-122"/>
              <a:ea typeface="魏碑-简" panose="030008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98420" y="4493895"/>
            <a:ext cx="39287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C+- platform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Dynamic </a:t>
            </a:r>
            <a:r>
              <a:rPr lang="en-US" altLang="zh-CN">
                <a:sym typeface="+mn-ea"/>
              </a:rPr>
              <a:t>&amp; C</a:t>
            </a:r>
            <a:r>
              <a:rPr lang="zh-CN" altLang="en-US">
                <a:sym typeface="+mn-ea"/>
              </a:rPr>
              <a:t>ustomized 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AI featured customized carbon neutralization plan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&amp; Carbon minus coin Project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359025" y="4493895"/>
            <a:ext cx="11430" cy="2027555"/>
          </a:xfrm>
          <a:prstGeom prst="line">
            <a:avLst/>
          </a:prstGeom>
          <a:ln w="28575" cmpd="dbl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截屏2022-01-11 22.49.29"/>
          <p:cNvPicPr>
            <a:picLocks noChangeAspect="1"/>
          </p:cNvPicPr>
          <p:nvPr/>
        </p:nvPicPr>
        <p:blipFill>
          <a:blip r:embed="rId2"/>
          <a:srcRect l="1281" t="-578"/>
          <a:stretch>
            <a:fillRect/>
          </a:stretch>
        </p:blipFill>
        <p:spPr>
          <a:xfrm>
            <a:off x="7382510" y="271145"/>
            <a:ext cx="2925445" cy="524827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126649" y="68218"/>
            <a:ext cx="2327447" cy="552758"/>
            <a:chOff x="8029153" y="618763"/>
            <a:chExt cx="2327447" cy="552758"/>
          </a:xfrm>
        </p:grpSpPr>
        <p:sp>
          <p:nvSpPr>
            <p:cNvPr id="37" name="文本框 36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958975" y="248285"/>
            <a:ext cx="2464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C+- Platform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p:transition spd="slow" advTm="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6164194999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1155700"/>
            <a:ext cx="4096385" cy="198818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7152738" y="3705114"/>
            <a:ext cx="3033395" cy="96012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200">
                <a:sym typeface="+mn-ea"/>
              </a:rPr>
              <a:t>Carbon minus coin Project</a:t>
            </a:r>
            <a:endParaRPr lang="zh-CN" altLang="en-US" sz="22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51865" y="3531235"/>
            <a:ext cx="4386580" cy="1308100"/>
          </a:xfrm>
          <a:prstGeom prst="rect">
            <a:avLst/>
          </a:prstGeom>
          <a:noFill/>
        </p:spPr>
        <p:txBody>
          <a:bodyPr wrap="square" lIns="90000" tIns="46800" rIns="90000" bIns="0" rtlCol="0" anchor="ctr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charset="-122"/>
                <a:ea typeface="微软雅黑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AI featured customized carbon neutralization plan</a:t>
            </a:r>
            <a:r>
              <a:rPr lang="en-US" altLang="zh-CN" sz="2200">
                <a:sym typeface="+mn-ea"/>
              </a:rPr>
              <a:t> </a:t>
            </a:r>
            <a:endParaRPr lang="zh-CN" altLang="en-US" sz="2200" b="1" spc="300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6615" y="4839335"/>
            <a:ext cx="5331460" cy="2286635"/>
          </a:xfrm>
          <a:prstGeom prst="rect">
            <a:avLst/>
          </a:prstGeom>
          <a:noFill/>
        </p:spPr>
        <p:txBody>
          <a:bodyPr wrap="square" lIns="90000" tIns="0" rIns="90000" bIns="46800" rtlCol="0">
            <a:normAutofit fontScale="975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  <a:sym typeface="+mn-ea"/>
              </a:rPr>
              <a:t>Dynamic monitoring system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Carbon emission reduction plan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Deep learning &amp; Frontier technology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Training services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Expert consultation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 flipH="1">
            <a:off x="1629410" y="3079750"/>
            <a:ext cx="2731135" cy="100901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C9ADDB"/>
                </a:solidFill>
                <a:latin typeface="微软雅黑" charset="-122"/>
                <a:ea typeface="微软雅黑" charset="-122"/>
                <a:cs typeface="Arial" panose="020B0604020202020204" pitchFamily="34" charset="0"/>
              </a:rPr>
              <a:t>Module 01</a:t>
            </a:r>
            <a:endParaRPr kumimoji="1" lang="en-US" altLang="zh-CN" sz="6000" b="1" dirty="0">
              <a:ln w="28575">
                <a:noFill/>
                <a:miter lim="800000"/>
              </a:ln>
              <a:solidFill>
                <a:srgbClr val="C9ADDB"/>
              </a:solidFill>
              <a:latin typeface="微软雅黑" charset="-122"/>
              <a:ea typeface="微软雅黑" charset="-122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>
            <p:custDataLst>
              <p:tags r:id="rId6"/>
            </p:custDataLst>
          </p:nvPr>
        </p:nvSpPr>
        <p:spPr>
          <a:xfrm flipH="1">
            <a:off x="7152397" y="3069597"/>
            <a:ext cx="3045898" cy="104838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lIns="0" tIns="0" rIns="0" bIns="0" rtlCol="0" anchor="ctr">
            <a:normAutofit fontScale="70000" lnSpcReduction="20000"/>
          </a:bodyPr>
          <a:lstStyle/>
          <a:p>
            <a:pPr algn="ctr"/>
            <a:r>
              <a:rPr kumimoji="1" lang="en-US" altLang="zh-CN" sz="6000" b="1" dirty="0">
                <a:ln w="28575">
                  <a:noFill/>
                  <a:miter lim="800000"/>
                </a:ln>
                <a:solidFill>
                  <a:srgbClr val="C9ADDB"/>
                </a:solidFill>
                <a:latin typeface="微软雅黑" charset="-122"/>
                <a:ea typeface="微软雅黑" charset="-122"/>
                <a:cs typeface="Arial" panose="020B0604020202020204" pitchFamily="34" charset="0"/>
              </a:rPr>
              <a:t>Module 02</a:t>
            </a:r>
            <a:endParaRPr kumimoji="1" lang="en-US" altLang="zh-CN" sz="6000" b="1" dirty="0">
              <a:ln w="28575">
                <a:noFill/>
                <a:miter lim="800000"/>
              </a:ln>
              <a:solidFill>
                <a:srgbClr val="C9ADDB"/>
              </a:solidFill>
              <a:latin typeface="微软雅黑" charset="-122"/>
              <a:ea typeface="微软雅黑" charset="-122"/>
              <a:cs typeface="Arial" panose="020B060402020202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34085" y="4789170"/>
            <a:ext cx="4422140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6929755" y="4791075"/>
            <a:ext cx="3479800" cy="8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>
            <p:custDataLst>
              <p:tags r:id="rId7"/>
            </p:custDataLst>
          </p:nvPr>
        </p:nvSpPr>
        <p:spPr>
          <a:xfrm>
            <a:off x="6929755" y="4839970"/>
            <a:ext cx="4061460" cy="221424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Solving problems of carbon neutrality 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charset="-122"/>
                <a:ea typeface="微软雅黑" charset="-122"/>
              </a:rPr>
              <a:t>Customized  &amp; Professional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endParaRPr lang="en-US" altLang="zh-CN" sz="1400" dirty="0">
              <a:solidFill>
                <a:srgbClr val="000000">
                  <a:lumMod val="75000"/>
                  <a:lumOff val="25000"/>
                </a:srgbClr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 descr="WechatIMG44"/>
          <p:cNvPicPr>
            <a:picLocks noChangeAspect="1"/>
          </p:cNvPicPr>
          <p:nvPr/>
        </p:nvPicPr>
        <p:blipFill>
          <a:blip r:embed="rId8"/>
          <a:srcRect l="1218" t="9313" r="877" b="6148"/>
          <a:stretch>
            <a:fillRect/>
          </a:stretch>
        </p:blipFill>
        <p:spPr>
          <a:xfrm>
            <a:off x="3628390" y="1353820"/>
            <a:ext cx="1271270" cy="68897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0134" y="91713"/>
            <a:ext cx="2327447" cy="552758"/>
            <a:chOff x="8029153" y="618763"/>
            <a:chExt cx="2327447" cy="552758"/>
          </a:xfrm>
        </p:grpSpPr>
        <p:sp>
          <p:nvSpPr>
            <p:cNvPr id="7" name="文本框 6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912620" y="260985"/>
            <a:ext cx="2464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Module of product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pic>
        <p:nvPicPr>
          <p:cNvPr id="2" name="图片 1"/>
          <p:cNvPicPr/>
          <p:nvPr/>
        </p:nvPicPr>
        <p:blipFill>
          <a:blip r:embed="rId9"/>
          <a:stretch>
            <a:fillRect/>
          </a:stretch>
        </p:blipFill>
        <p:spPr>
          <a:xfrm>
            <a:off x="6697345" y="1147445"/>
            <a:ext cx="4096800" cy="19872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 spd="slow" advTm="5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6007100" y="619760"/>
            <a:ext cx="0" cy="5618480"/>
          </a:xfrm>
          <a:prstGeom prst="line">
            <a:avLst/>
          </a:prstGeom>
          <a:ln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06895" y="775335"/>
            <a:ext cx="4846320" cy="5835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Data Preprocessing</a:t>
            </a:r>
            <a:endParaRPr lang="en-US" altLang="zh-CN" sz="3200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8590" y="775335"/>
            <a:ext cx="855980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963A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  <a:endParaRPr lang="en-US" altLang="zh-CN" sz="4000" b="1">
              <a:solidFill>
                <a:srgbClr val="963A8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5685" y="686435"/>
            <a:ext cx="7797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000" b="1">
                <a:solidFill>
                  <a:srgbClr val="963A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  <a:endParaRPr lang="en-US" altLang="zh-CN" sz="4000" b="1">
              <a:solidFill>
                <a:srgbClr val="963A8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图片 23" descr="截屏2021-12-07 23.10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5060" y="5060515"/>
            <a:ext cx="5311140" cy="1687195"/>
          </a:xfrm>
          <a:prstGeom prst="rect">
            <a:avLst/>
          </a:prstGeom>
        </p:spPr>
      </p:pic>
      <p:pic>
        <p:nvPicPr>
          <p:cNvPr id="23" name="图片 22" descr="截屏2021-12-07 23.10.24"/>
          <p:cNvPicPr>
            <a:picLocks noChangeAspect="1"/>
          </p:cNvPicPr>
          <p:nvPr/>
        </p:nvPicPr>
        <p:blipFill>
          <a:blip r:embed="rId2"/>
          <a:srcRect b="35302"/>
          <a:stretch>
            <a:fillRect/>
          </a:stretch>
        </p:blipFill>
        <p:spPr>
          <a:xfrm>
            <a:off x="6195695" y="1615440"/>
            <a:ext cx="5310505" cy="362712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04569" y="898525"/>
            <a:ext cx="4910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</a:t>
            </a:r>
            <a:r>
              <a:rPr lang="zh-CN" altLang="en-US" sz="3200" dirty="0"/>
              <a:t>ebsite </a:t>
            </a:r>
            <a:r>
              <a:rPr lang="en-US" altLang="zh-CN" sz="3200" dirty="0"/>
              <a:t>&amp; APP</a:t>
            </a:r>
            <a:endParaRPr lang="zh-CN" altLang="en-US" sz="3200" dirty="0"/>
          </a:p>
        </p:txBody>
      </p:sp>
      <p:pic>
        <p:nvPicPr>
          <p:cNvPr id="26" name="图片 25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1393190"/>
            <a:ext cx="5530850" cy="50819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081270" y="5735320"/>
            <a:ext cx="85979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5G</a:t>
            </a:r>
            <a:endParaRPr lang="en-US" altLang="zh-CN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10019030" y="3580765"/>
            <a:ext cx="348615" cy="513080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9883140" y="2626995"/>
            <a:ext cx="2208530" cy="953135"/>
          </a:xfrm>
          <a:prstGeom prst="roundRect">
            <a:avLst/>
          </a:prstGeom>
          <a:noFill/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883140" y="2750820"/>
            <a:ext cx="2289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Calculation of carbon emissions based on existing technology</a:t>
            </a:r>
            <a:r>
              <a:rPr lang="en-US" altLang="zh-CN" sz="1600" dirty="0"/>
              <a:t>.</a:t>
            </a:r>
            <a:endParaRPr lang="en-US" altLang="zh-CN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70134" y="91713"/>
            <a:ext cx="2327447" cy="552758"/>
            <a:chOff x="8029153" y="618763"/>
            <a:chExt cx="2327447" cy="552758"/>
          </a:xfrm>
        </p:grpSpPr>
        <p:sp>
          <p:nvSpPr>
            <p:cNvPr id="2" name="文本框 1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1902460" y="271780"/>
            <a:ext cx="3179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Module 1 - Advanced Technology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5645" y="5795010"/>
            <a:ext cx="2279650" cy="2203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36520" y="5778500"/>
            <a:ext cx="17811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C+- platform</a:t>
            </a:r>
            <a:endParaRPr lang="en-US" altLang="zh-CN" sz="1000"/>
          </a:p>
        </p:txBody>
      </p:sp>
      <p:sp>
        <p:nvSpPr>
          <p:cNvPr id="8" name="文本框 7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ADDB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931660" y="81258"/>
            <a:ext cx="3970020" cy="1684973"/>
            <a:chOff x="7916376" y="667658"/>
            <a:chExt cx="3970019" cy="1684973"/>
          </a:xfrm>
        </p:grpSpPr>
        <p:sp>
          <p:nvSpPr>
            <p:cNvPr id="3" name="文本框 2"/>
            <p:cNvSpPr txBox="1"/>
            <p:nvPr/>
          </p:nvSpPr>
          <p:spPr>
            <a:xfrm>
              <a:off x="8361233" y="787346"/>
              <a:ext cx="3067049" cy="1383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kumimoji="1" lang="en-US" altLang="zh-CN" sz="4200" b="1" dirty="0">
                  <a:ln w="28575">
                    <a:noFill/>
                    <a:miter lim="800000"/>
                  </a:ln>
                  <a:solidFill>
                    <a:srgbClr val="963A89"/>
                  </a:solidFill>
                  <a:latin typeface="微软雅黑" charset="-122"/>
                  <a:ea typeface="微软雅黑" charset="-122"/>
                  <a:cs typeface="Arial" panose="020B0604020202020204" pitchFamily="34" charset="0"/>
                  <a:sym typeface="+mn-ea"/>
                </a:rPr>
                <a:t>Module 01</a:t>
              </a:r>
              <a:endParaRPr kumimoji="1" lang="en-US" altLang="zh-CN" sz="4200" b="1" dirty="0">
                <a:ln w="28575">
                  <a:noFill/>
                  <a:miter lim="800000"/>
                </a:ln>
                <a:solidFill>
                  <a:schemeClr val="tx1"/>
                </a:solidFill>
                <a:latin typeface="微软雅黑" charset="-122"/>
                <a:ea typeface="微软雅黑" charset="-122"/>
                <a:cs typeface="Arial" panose="020B0604020202020204" pitchFamily="34" charset="0"/>
              </a:endParaRPr>
            </a:p>
            <a:p>
              <a:pPr algn="ctr"/>
              <a:endParaRPr kumimoji="1" lang="en-US" altLang="zh-CN" sz="4200" b="1" spc="600" dirty="0">
                <a:ln w="28575">
                  <a:noFill/>
                  <a:miter lim="800000"/>
                </a:ln>
                <a:solidFill>
                  <a:schemeClr val="tx1"/>
                </a:solidFill>
                <a:latin typeface="微软雅黑" charset="-122"/>
                <a:ea typeface="微软雅黑" charset="-122"/>
                <a:cs typeface="Arial" panose="020B0604020202020204" pitchFamily="34" charset="0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778518" y="667658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7916376" y="1382986"/>
              <a:ext cx="3970019" cy="969645"/>
            </a:xfrm>
            <a:prstGeom prst="rect">
              <a:avLst/>
            </a:prstGeom>
            <a:noFill/>
          </p:spPr>
          <p:txBody>
            <a:bodyPr wrap="square" lIns="90000" tIns="46800" rIns="90000" bIns="0" rtlCol="0" anchor="ctr" anchorCtr="0">
              <a:noAutofit/>
            </a:bodyPr>
            <a:lstStyle>
              <a:defPPr>
                <a:defRPr lang="zh-CN"/>
              </a:defPPr>
              <a:lvl1pPr>
                <a:defRPr sz="2400" spc="200">
                  <a:latin typeface="微软雅黑" charset="-122"/>
                  <a:ea typeface="微软雅黑" charset="-122"/>
                </a:defRPr>
              </a:lvl1pPr>
            </a:lstStyle>
            <a:p>
              <a:pPr algn="ctr">
                <a:lnSpc>
                  <a:spcPct val="120000"/>
                </a:lnSpc>
              </a:pPr>
              <a:endPara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</p:grpSp>
      <p:sp>
        <p:nvSpPr>
          <p:cNvPr id="7" name="ïsḷïḓè"/>
          <p:cNvSpPr/>
          <p:nvPr/>
        </p:nvSpPr>
        <p:spPr>
          <a:xfrm>
            <a:off x="1" y="4608605"/>
            <a:ext cx="660399" cy="2249394"/>
          </a:xfrm>
          <a:prstGeom prst="rect">
            <a:avLst/>
          </a:prstGeom>
          <a:gradFill>
            <a:gsLst>
              <a:gs pos="100000">
                <a:srgbClr val="963A89"/>
              </a:gs>
              <a:gs pos="100000">
                <a:srgbClr val="FF94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99045" y="871220"/>
            <a:ext cx="2947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Customized service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1570" y="2085139"/>
            <a:ext cx="3495675" cy="127508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6080" y="809625"/>
            <a:ext cx="5604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7030A0"/>
                </a:solidFill>
                <a:latin typeface="魏碑-简" panose="03000800000000000000" charset="-122"/>
                <a:ea typeface="魏碑-简" panose="03000800000000000000" charset="-122"/>
              </a:rPr>
              <a:t>Required options</a:t>
            </a:r>
            <a:r>
              <a:rPr lang="en-US" altLang="zh-CN" sz="2400">
                <a:solidFill>
                  <a:srgbClr val="7030A0"/>
                </a:solidFill>
                <a:latin typeface="魏碑-简" panose="03000800000000000000" charset="-122"/>
                <a:ea typeface="魏碑-简" panose="03000800000000000000" charset="-122"/>
              </a:rPr>
              <a:t>(2) + Free options(4)</a:t>
            </a:r>
            <a:endParaRPr lang="en-US" altLang="zh-CN" sz="2400">
              <a:solidFill>
                <a:srgbClr val="7030A0"/>
              </a:solidFill>
              <a:latin typeface="魏碑-简" panose="03000800000000000000" charset="-122"/>
              <a:ea typeface="魏碑-简" panose="0300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54430" y="2153719"/>
            <a:ext cx="347281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7030A0"/>
                </a:solidFill>
              </a:rPr>
              <a:t>Dynamic monitoring system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Provide a real-time monitoring system for carbon emissions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43000" y="3705024"/>
            <a:ext cx="3484245" cy="179197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54430" y="3845172"/>
            <a:ext cx="376428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1700">
                <a:solidFill>
                  <a:srgbClr val="7030A0"/>
                </a:solidFill>
              </a:rPr>
              <a:t>Carbon emission reduction plan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Periodic maintenance suggestions Fuel substitution suggestions Intelligent power suggestions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CCUS suggestions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92595" y="1352550"/>
            <a:ext cx="4276090" cy="132207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31660" y="1445260"/>
            <a:ext cx="413702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7030A0"/>
                </a:solidFill>
              </a:rPr>
              <a:t>Deep learning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Conduct deep learning on the carbon emission data with R&amp;D team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92595" y="2814320"/>
            <a:ext cx="4276090" cy="98107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92595" y="2919095"/>
            <a:ext cx="4531995" cy="875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7030A0"/>
                </a:solidFill>
              </a:rPr>
              <a:t>Cutting-edge technology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500">
                <a:solidFill>
                  <a:schemeClr val="tx1">
                    <a:lumMod val="85000"/>
                    <a:lumOff val="15000"/>
                  </a:schemeClr>
                </a:solidFill>
              </a:rPr>
              <a:t>Further implementation of CCUS technology</a:t>
            </a:r>
            <a:endParaRPr lang="en-US" altLang="zh-CN" sz="15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92595" y="3932555"/>
            <a:ext cx="4276090" cy="132207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792595" y="4037330"/>
            <a:ext cx="453199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7030A0"/>
                </a:solidFill>
              </a:rPr>
              <a:t>Training service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Provide training classes based on carbon neutralizes knowledge to employees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92595" y="5355590"/>
            <a:ext cx="4276090" cy="145669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rgbClr val="7030A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756400" y="5426075"/>
            <a:ext cx="4531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>
                <a:solidFill>
                  <a:srgbClr val="7030A0"/>
                </a:solidFill>
              </a:rPr>
              <a:t>Expert consultation</a:t>
            </a:r>
            <a:endParaRPr lang="en-US" altLang="zh-CN">
              <a:solidFill>
                <a:srgbClr val="7030A0"/>
              </a:solidFill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/>
              <a:t> </a:t>
            </a:r>
            <a:endParaRPr lang="en-US" altLang="zh-CN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As an intermediary, enterprises and experts can be linked to consult on professional issues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2" name="图片 31" descr="199476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5410" y="1765935"/>
            <a:ext cx="914400" cy="914400"/>
          </a:xfrm>
          <a:prstGeom prst="rect">
            <a:avLst/>
          </a:prstGeom>
        </p:spPr>
      </p:pic>
      <p:pic>
        <p:nvPicPr>
          <p:cNvPr id="33" name="图片 32" descr="199476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91505" y="1505744"/>
            <a:ext cx="914400" cy="9144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1089" y="81553"/>
            <a:ext cx="2327447" cy="552758"/>
            <a:chOff x="8029153" y="618763"/>
            <a:chExt cx="2327447" cy="552758"/>
          </a:xfrm>
        </p:grpSpPr>
        <p:sp>
          <p:nvSpPr>
            <p:cNvPr id="9" name="文本框 8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902460" y="271780"/>
            <a:ext cx="3179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Module 1 - Contents of the plan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13" name="加号 12"/>
          <p:cNvSpPr/>
          <p:nvPr/>
        </p:nvSpPr>
        <p:spPr>
          <a:xfrm>
            <a:off x="4930140" y="3156733"/>
            <a:ext cx="755650" cy="718185"/>
          </a:xfrm>
          <a:prstGeom prst="mathPlus">
            <a:avLst/>
          </a:prstGeom>
          <a:solidFill>
            <a:srgbClr val="C9ADDB"/>
          </a:solidFill>
          <a:ln>
            <a:solidFill>
              <a:srgbClr val="C9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99695" y="2814320"/>
            <a:ext cx="1325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accent4">
                    <a:lumMod val="75000"/>
                    <a:lumOff val="25000"/>
                  </a:schemeClr>
                </a:solidFill>
                <a:latin typeface="魏碑-简" panose="03000800000000000000" charset="-122"/>
                <a:ea typeface="魏碑-简" panose="03000800000000000000" charset="-122"/>
                <a:sym typeface="+mn-ea"/>
              </a:rPr>
              <a:t>Required options</a:t>
            </a:r>
            <a:endParaRPr lang="zh-CN" altLang="en-US">
              <a:solidFill>
                <a:schemeClr val="accent4">
                  <a:lumMod val="75000"/>
                  <a:lumOff val="25000"/>
                </a:schemeClr>
              </a:solidFill>
              <a:latin typeface="魏碑-简" panose="03000800000000000000" charset="-122"/>
              <a:ea typeface="魏碑-简" panose="030008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41010" y="2480627"/>
            <a:ext cx="1215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solidFill>
                  <a:schemeClr val="accent4">
                    <a:lumMod val="75000"/>
                    <a:lumOff val="25000"/>
                  </a:schemeClr>
                </a:solidFill>
                <a:latin typeface="魏碑-简" panose="03000800000000000000" charset="-122"/>
                <a:ea typeface="魏碑-简" panose="03000800000000000000" charset="-122"/>
                <a:sym typeface="+mn-ea"/>
              </a:rPr>
              <a:t>Free</a:t>
            </a:r>
            <a:r>
              <a:rPr lang="zh-CN" alt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魏碑-简" panose="03000800000000000000" charset="-122"/>
                <a:ea typeface="魏碑-简" panose="03000800000000000000" charset="-122"/>
                <a:sym typeface="+mn-ea"/>
              </a:rPr>
              <a:t> options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6569" y="2017597"/>
            <a:ext cx="6527557" cy="1600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/>
              <a:t>Two aspects: 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dirty="0"/>
              <a:t>·the company's functional office and management</a:t>
            </a:r>
            <a:endParaRPr lang="en-US" altLang="zh-CN" sz="2000" dirty="0"/>
          </a:p>
          <a:p>
            <a:r>
              <a:rPr lang="en-US" altLang="zh-CN" sz="2000" dirty="0"/>
              <a:t>·the surrounding community low-carbon life</a:t>
            </a:r>
            <a:endParaRPr lang="zh-CN" altLang="en-US" sz="2000" dirty="0"/>
          </a:p>
          <a:p>
            <a:endParaRPr lang="zh-CN" altLang="en-US" b="1" dirty="0"/>
          </a:p>
        </p:txBody>
      </p:sp>
      <p:grpSp>
        <p:nvGrpSpPr>
          <p:cNvPr id="226" name="Group 161"/>
          <p:cNvGrpSpPr>
            <a:grpSpLocks noChangeAspect="1"/>
          </p:cNvGrpSpPr>
          <p:nvPr/>
        </p:nvGrpSpPr>
        <p:grpSpPr bwMode="auto">
          <a:xfrm>
            <a:off x="572082" y="2426125"/>
            <a:ext cx="523875" cy="523875"/>
            <a:chOff x="3182" y="2323"/>
            <a:chExt cx="330" cy="330"/>
          </a:xfrm>
          <a:solidFill>
            <a:srgbClr val="963A89"/>
          </a:solidFill>
          <a:effectLst/>
        </p:grpSpPr>
        <p:sp>
          <p:nvSpPr>
            <p:cNvPr id="228" name="Freeform 162"/>
            <p:cNvSpPr>
              <a:spLocks noEditPoints="1"/>
            </p:cNvSpPr>
            <p:nvPr/>
          </p:nvSpPr>
          <p:spPr bwMode="auto">
            <a:xfrm>
              <a:off x="3182" y="2358"/>
              <a:ext cx="295" cy="295"/>
            </a:xfrm>
            <a:custGeom>
              <a:avLst/>
              <a:gdLst>
                <a:gd name="T0" fmla="*/ 1317 w 1361"/>
                <a:gd name="T1" fmla="*/ 637 h 1360"/>
                <a:gd name="T2" fmla="*/ 724 w 1361"/>
                <a:gd name="T3" fmla="*/ 637 h 1360"/>
                <a:gd name="T4" fmla="*/ 724 w 1361"/>
                <a:gd name="T5" fmla="*/ 43 h 1360"/>
                <a:gd name="T6" fmla="*/ 680 w 1361"/>
                <a:gd name="T7" fmla="*/ 0 h 1360"/>
                <a:gd name="T8" fmla="*/ 0 w 1361"/>
                <a:gd name="T9" fmla="*/ 680 h 1360"/>
                <a:gd name="T10" fmla="*/ 680 w 1361"/>
                <a:gd name="T11" fmla="*/ 1360 h 1360"/>
                <a:gd name="T12" fmla="*/ 1361 w 1361"/>
                <a:gd name="T13" fmla="*/ 680 h 1360"/>
                <a:gd name="T14" fmla="*/ 1317 w 1361"/>
                <a:gd name="T15" fmla="*/ 637 h 1360"/>
                <a:gd name="T16" fmla="*/ 680 w 1361"/>
                <a:gd name="T17" fmla="*/ 1274 h 1360"/>
                <a:gd name="T18" fmla="*/ 86 w 1361"/>
                <a:gd name="T19" fmla="*/ 680 h 1360"/>
                <a:gd name="T20" fmla="*/ 637 w 1361"/>
                <a:gd name="T21" fmla="*/ 88 h 1360"/>
                <a:gd name="T22" fmla="*/ 637 w 1361"/>
                <a:gd name="T23" fmla="*/ 680 h 1360"/>
                <a:gd name="T24" fmla="*/ 680 w 1361"/>
                <a:gd name="T25" fmla="*/ 723 h 1360"/>
                <a:gd name="T26" fmla="*/ 1273 w 1361"/>
                <a:gd name="T27" fmla="*/ 723 h 1360"/>
                <a:gd name="T28" fmla="*/ 680 w 1361"/>
                <a:gd name="T29" fmla="*/ 1274 h 1360"/>
                <a:gd name="T30" fmla="*/ 680 w 1361"/>
                <a:gd name="T31" fmla="*/ 1274 h 1360"/>
                <a:gd name="T32" fmla="*/ 680 w 1361"/>
                <a:gd name="T33" fmla="*/ 127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1" h="1360">
                  <a:moveTo>
                    <a:pt x="1317" y="637"/>
                  </a:moveTo>
                  <a:cubicBezTo>
                    <a:pt x="724" y="637"/>
                    <a:pt x="724" y="637"/>
                    <a:pt x="724" y="637"/>
                  </a:cubicBezTo>
                  <a:cubicBezTo>
                    <a:pt x="724" y="43"/>
                    <a:pt x="724" y="43"/>
                    <a:pt x="724" y="43"/>
                  </a:cubicBezTo>
                  <a:cubicBezTo>
                    <a:pt x="724" y="19"/>
                    <a:pt x="704" y="0"/>
                    <a:pt x="680" y="0"/>
                  </a:cubicBezTo>
                  <a:cubicBezTo>
                    <a:pt x="305" y="0"/>
                    <a:pt x="0" y="305"/>
                    <a:pt x="0" y="680"/>
                  </a:cubicBezTo>
                  <a:cubicBezTo>
                    <a:pt x="0" y="1055"/>
                    <a:pt x="305" y="1360"/>
                    <a:pt x="680" y="1360"/>
                  </a:cubicBezTo>
                  <a:cubicBezTo>
                    <a:pt x="1055" y="1360"/>
                    <a:pt x="1361" y="1055"/>
                    <a:pt x="1361" y="680"/>
                  </a:cubicBezTo>
                  <a:cubicBezTo>
                    <a:pt x="1361" y="656"/>
                    <a:pt x="1341" y="637"/>
                    <a:pt x="1317" y="637"/>
                  </a:cubicBezTo>
                  <a:close/>
                  <a:moveTo>
                    <a:pt x="680" y="1274"/>
                  </a:moveTo>
                  <a:cubicBezTo>
                    <a:pt x="353" y="1274"/>
                    <a:pt x="86" y="1007"/>
                    <a:pt x="86" y="680"/>
                  </a:cubicBezTo>
                  <a:cubicBezTo>
                    <a:pt x="86" y="367"/>
                    <a:pt x="330" y="110"/>
                    <a:pt x="637" y="88"/>
                  </a:cubicBezTo>
                  <a:cubicBezTo>
                    <a:pt x="637" y="680"/>
                    <a:pt x="637" y="680"/>
                    <a:pt x="637" y="680"/>
                  </a:cubicBezTo>
                  <a:cubicBezTo>
                    <a:pt x="637" y="704"/>
                    <a:pt x="656" y="723"/>
                    <a:pt x="680" y="723"/>
                  </a:cubicBezTo>
                  <a:cubicBezTo>
                    <a:pt x="1273" y="723"/>
                    <a:pt x="1273" y="723"/>
                    <a:pt x="1273" y="723"/>
                  </a:cubicBezTo>
                  <a:cubicBezTo>
                    <a:pt x="1251" y="1031"/>
                    <a:pt x="993" y="1274"/>
                    <a:pt x="680" y="1274"/>
                  </a:cubicBezTo>
                  <a:close/>
                  <a:moveTo>
                    <a:pt x="680" y="1274"/>
                  </a:moveTo>
                  <a:cubicBezTo>
                    <a:pt x="680" y="1274"/>
                    <a:pt x="680" y="1274"/>
                    <a:pt x="680" y="1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3"/>
            <p:cNvSpPr>
              <a:spLocks noEditPoints="1"/>
            </p:cNvSpPr>
            <p:nvPr/>
          </p:nvSpPr>
          <p:spPr bwMode="auto">
            <a:xfrm>
              <a:off x="3355" y="2323"/>
              <a:ext cx="157" cy="157"/>
            </a:xfrm>
            <a:custGeom>
              <a:avLst/>
              <a:gdLst>
                <a:gd name="T0" fmla="*/ 724 w 724"/>
                <a:gd name="T1" fmla="*/ 678 h 724"/>
                <a:gd name="T2" fmla="*/ 554 w 724"/>
                <a:gd name="T3" fmla="*/ 230 h 724"/>
                <a:gd name="T4" fmla="*/ 44 w 724"/>
                <a:gd name="T5" fmla="*/ 0 h 724"/>
                <a:gd name="T6" fmla="*/ 0 w 724"/>
                <a:gd name="T7" fmla="*/ 43 h 724"/>
                <a:gd name="T8" fmla="*/ 0 w 724"/>
                <a:gd name="T9" fmla="*/ 681 h 724"/>
                <a:gd name="T10" fmla="*/ 44 w 724"/>
                <a:gd name="T11" fmla="*/ 724 h 724"/>
                <a:gd name="T12" fmla="*/ 681 w 724"/>
                <a:gd name="T13" fmla="*/ 724 h 724"/>
                <a:gd name="T14" fmla="*/ 724 w 724"/>
                <a:gd name="T15" fmla="*/ 681 h 724"/>
                <a:gd name="T16" fmla="*/ 724 w 724"/>
                <a:gd name="T17" fmla="*/ 678 h 724"/>
                <a:gd name="T18" fmla="*/ 87 w 724"/>
                <a:gd name="T19" fmla="*/ 638 h 724"/>
                <a:gd name="T20" fmla="*/ 87 w 724"/>
                <a:gd name="T21" fmla="*/ 89 h 724"/>
                <a:gd name="T22" fmla="*/ 489 w 724"/>
                <a:gd name="T23" fmla="*/ 288 h 724"/>
                <a:gd name="T24" fmla="*/ 636 w 724"/>
                <a:gd name="T25" fmla="*/ 638 h 724"/>
                <a:gd name="T26" fmla="*/ 87 w 724"/>
                <a:gd name="T27" fmla="*/ 638 h 724"/>
                <a:gd name="T28" fmla="*/ 87 w 724"/>
                <a:gd name="T29" fmla="*/ 638 h 724"/>
                <a:gd name="T30" fmla="*/ 87 w 724"/>
                <a:gd name="T31" fmla="*/ 63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4" h="724">
                  <a:moveTo>
                    <a:pt x="724" y="678"/>
                  </a:moveTo>
                  <a:cubicBezTo>
                    <a:pt x="723" y="513"/>
                    <a:pt x="663" y="354"/>
                    <a:pt x="554" y="230"/>
                  </a:cubicBezTo>
                  <a:cubicBezTo>
                    <a:pt x="424" y="84"/>
                    <a:pt x="239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705"/>
                    <a:pt x="20" y="724"/>
                    <a:pt x="44" y="724"/>
                  </a:cubicBezTo>
                  <a:cubicBezTo>
                    <a:pt x="681" y="724"/>
                    <a:pt x="681" y="724"/>
                    <a:pt x="681" y="724"/>
                  </a:cubicBezTo>
                  <a:cubicBezTo>
                    <a:pt x="705" y="724"/>
                    <a:pt x="724" y="705"/>
                    <a:pt x="724" y="681"/>
                  </a:cubicBezTo>
                  <a:lnTo>
                    <a:pt x="724" y="678"/>
                  </a:lnTo>
                  <a:close/>
                  <a:moveTo>
                    <a:pt x="87" y="638"/>
                  </a:moveTo>
                  <a:cubicBezTo>
                    <a:pt x="87" y="89"/>
                    <a:pt x="87" y="89"/>
                    <a:pt x="87" y="89"/>
                  </a:cubicBezTo>
                  <a:cubicBezTo>
                    <a:pt x="241" y="100"/>
                    <a:pt x="386" y="171"/>
                    <a:pt x="489" y="288"/>
                  </a:cubicBezTo>
                  <a:cubicBezTo>
                    <a:pt x="575" y="385"/>
                    <a:pt x="626" y="508"/>
                    <a:pt x="636" y="638"/>
                  </a:cubicBezTo>
                  <a:lnTo>
                    <a:pt x="87" y="638"/>
                  </a:lnTo>
                  <a:close/>
                  <a:moveTo>
                    <a:pt x="87" y="638"/>
                  </a:moveTo>
                  <a:cubicBezTo>
                    <a:pt x="87" y="638"/>
                    <a:pt x="87" y="638"/>
                    <a:pt x="87" y="6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13" name="Diagram 41"/>
          <p:cNvGraphicFramePr/>
          <p:nvPr/>
        </p:nvGraphicFramePr>
        <p:xfrm>
          <a:off x="660173" y="3407845"/>
          <a:ext cx="8082292" cy="3337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" name="任意多边形 2"/>
          <p:cNvSpPr/>
          <p:nvPr/>
        </p:nvSpPr>
        <p:spPr>
          <a:xfrm>
            <a:off x="8742465" y="2540325"/>
            <a:ext cx="745348" cy="755812"/>
          </a:xfrm>
          <a:custGeom>
            <a:avLst/>
            <a:gdLst>
              <a:gd name="connsiteX0" fmla="*/ 136595 w 1030520"/>
              <a:gd name="connsiteY0" fmla="*/ 394071 h 1030520"/>
              <a:gd name="connsiteX1" fmla="*/ 394071 w 1030520"/>
              <a:gd name="connsiteY1" fmla="*/ 394071 h 1030520"/>
              <a:gd name="connsiteX2" fmla="*/ 394071 w 1030520"/>
              <a:gd name="connsiteY2" fmla="*/ 136595 h 1030520"/>
              <a:gd name="connsiteX3" fmla="*/ 636449 w 1030520"/>
              <a:gd name="connsiteY3" fmla="*/ 136595 h 1030520"/>
              <a:gd name="connsiteX4" fmla="*/ 636449 w 1030520"/>
              <a:gd name="connsiteY4" fmla="*/ 394071 h 1030520"/>
              <a:gd name="connsiteX5" fmla="*/ 893925 w 1030520"/>
              <a:gd name="connsiteY5" fmla="*/ 394071 h 1030520"/>
              <a:gd name="connsiteX6" fmla="*/ 893925 w 1030520"/>
              <a:gd name="connsiteY6" fmla="*/ 636449 h 1030520"/>
              <a:gd name="connsiteX7" fmla="*/ 636449 w 1030520"/>
              <a:gd name="connsiteY7" fmla="*/ 636449 h 1030520"/>
              <a:gd name="connsiteX8" fmla="*/ 636449 w 1030520"/>
              <a:gd name="connsiteY8" fmla="*/ 893925 h 1030520"/>
              <a:gd name="connsiteX9" fmla="*/ 394071 w 1030520"/>
              <a:gd name="connsiteY9" fmla="*/ 893925 h 1030520"/>
              <a:gd name="connsiteX10" fmla="*/ 394071 w 1030520"/>
              <a:gd name="connsiteY10" fmla="*/ 636449 h 1030520"/>
              <a:gd name="connsiteX11" fmla="*/ 136595 w 1030520"/>
              <a:gd name="connsiteY11" fmla="*/ 636449 h 1030520"/>
              <a:gd name="connsiteX12" fmla="*/ 136595 w 1030520"/>
              <a:gd name="connsiteY12" fmla="*/ 394071 h 10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0520" h="1030520">
                <a:moveTo>
                  <a:pt x="136595" y="394071"/>
                </a:moveTo>
                <a:lnTo>
                  <a:pt x="394071" y="394071"/>
                </a:lnTo>
                <a:lnTo>
                  <a:pt x="394071" y="136595"/>
                </a:lnTo>
                <a:lnTo>
                  <a:pt x="636449" y="136595"/>
                </a:lnTo>
                <a:lnTo>
                  <a:pt x="636449" y="394071"/>
                </a:lnTo>
                <a:lnTo>
                  <a:pt x="893925" y="394071"/>
                </a:lnTo>
                <a:lnTo>
                  <a:pt x="893925" y="636449"/>
                </a:lnTo>
                <a:lnTo>
                  <a:pt x="636449" y="636449"/>
                </a:lnTo>
                <a:lnTo>
                  <a:pt x="636449" y="893925"/>
                </a:lnTo>
                <a:lnTo>
                  <a:pt x="394071" y="893925"/>
                </a:lnTo>
                <a:lnTo>
                  <a:pt x="394071" y="636449"/>
                </a:lnTo>
                <a:lnTo>
                  <a:pt x="136595" y="636449"/>
                </a:lnTo>
                <a:lnTo>
                  <a:pt x="136595" y="3940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6595" tIns="394071" rIns="136595" bIns="394071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700" kern="1200"/>
          </a:p>
        </p:txBody>
      </p:sp>
      <p:sp>
        <p:nvSpPr>
          <p:cNvPr id="16" name="任意多边形 4"/>
          <p:cNvSpPr/>
          <p:nvPr/>
        </p:nvSpPr>
        <p:spPr>
          <a:xfrm>
            <a:off x="9785496" y="2708253"/>
            <a:ext cx="408656" cy="484762"/>
          </a:xfrm>
          <a:custGeom>
            <a:avLst/>
            <a:gdLst>
              <a:gd name="connsiteX0" fmla="*/ 0 w 565009"/>
              <a:gd name="connsiteY0" fmla="*/ 132191 h 660954"/>
              <a:gd name="connsiteX1" fmla="*/ 282505 w 565009"/>
              <a:gd name="connsiteY1" fmla="*/ 132191 h 660954"/>
              <a:gd name="connsiteX2" fmla="*/ 282505 w 565009"/>
              <a:gd name="connsiteY2" fmla="*/ 0 h 660954"/>
              <a:gd name="connsiteX3" fmla="*/ 565009 w 565009"/>
              <a:gd name="connsiteY3" fmla="*/ 330477 h 660954"/>
              <a:gd name="connsiteX4" fmla="*/ 282505 w 565009"/>
              <a:gd name="connsiteY4" fmla="*/ 660954 h 660954"/>
              <a:gd name="connsiteX5" fmla="*/ 282505 w 565009"/>
              <a:gd name="connsiteY5" fmla="*/ 528763 h 660954"/>
              <a:gd name="connsiteX6" fmla="*/ 0 w 565009"/>
              <a:gd name="connsiteY6" fmla="*/ 528763 h 660954"/>
              <a:gd name="connsiteX7" fmla="*/ 0 w 565009"/>
              <a:gd name="connsiteY7" fmla="*/ 132191 h 66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009" h="660954">
                <a:moveTo>
                  <a:pt x="0" y="132191"/>
                </a:moveTo>
                <a:lnTo>
                  <a:pt x="282505" y="132191"/>
                </a:lnTo>
                <a:lnTo>
                  <a:pt x="282505" y="0"/>
                </a:lnTo>
                <a:lnTo>
                  <a:pt x="565009" y="330477"/>
                </a:lnTo>
                <a:lnTo>
                  <a:pt x="282505" y="660954"/>
                </a:lnTo>
                <a:lnTo>
                  <a:pt x="282505" y="528763"/>
                </a:lnTo>
                <a:lnTo>
                  <a:pt x="0" y="528763"/>
                </a:lnTo>
                <a:lnTo>
                  <a:pt x="0" y="13219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2191" rIns="169503" bIns="132191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kern="1200" dirty="0"/>
          </a:p>
        </p:txBody>
      </p:sp>
      <p:sp>
        <p:nvSpPr>
          <p:cNvPr id="17" name="KSO_Shape"/>
          <p:cNvSpPr/>
          <p:nvPr/>
        </p:nvSpPr>
        <p:spPr bwMode="auto">
          <a:xfrm>
            <a:off x="10309447" y="2307490"/>
            <a:ext cx="1536039" cy="1717942"/>
          </a:xfrm>
          <a:custGeom>
            <a:avLst/>
            <a:gdLst>
              <a:gd name="T0" fmla="*/ 1087103 w 2087563"/>
              <a:gd name="T1" fmla="*/ 1121484 h 2301875"/>
              <a:gd name="T2" fmla="*/ 1274364 w 2087563"/>
              <a:gd name="T3" fmla="*/ 983302 h 2301875"/>
              <a:gd name="T4" fmla="*/ 987564 w 2087563"/>
              <a:gd name="T5" fmla="*/ 1138298 h 2301875"/>
              <a:gd name="T6" fmla="*/ 625386 w 2087563"/>
              <a:gd name="T7" fmla="*/ 988031 h 2301875"/>
              <a:gd name="T8" fmla="*/ 753028 w 2087563"/>
              <a:gd name="T9" fmla="*/ 1156424 h 2301875"/>
              <a:gd name="T10" fmla="*/ 488289 w 2087563"/>
              <a:gd name="T11" fmla="*/ 1030589 h 2301875"/>
              <a:gd name="T12" fmla="*/ 606476 w 2087563"/>
              <a:gd name="T13" fmla="*/ 1085757 h 2301875"/>
              <a:gd name="T14" fmla="*/ 1663953 w 2087563"/>
              <a:gd name="T15" fmla="*/ 838990 h 2301875"/>
              <a:gd name="T16" fmla="*/ 1726412 w 2087563"/>
              <a:gd name="T17" fmla="*/ 901587 h 2301875"/>
              <a:gd name="T18" fmla="*/ 958788 w 2087563"/>
              <a:gd name="T19" fmla="*/ 1531252 h 2301875"/>
              <a:gd name="T20" fmla="*/ 1298905 w 2087563"/>
              <a:gd name="T21" fmla="*/ 1204321 h 2301875"/>
              <a:gd name="T22" fmla="*/ 1396005 w 2087563"/>
              <a:gd name="T23" fmla="*/ 1204321 h 2301875"/>
              <a:gd name="T24" fmla="*/ 1416213 w 2087563"/>
              <a:gd name="T25" fmla="*/ 1291116 h 2301875"/>
              <a:gd name="T26" fmla="*/ 1201541 w 2087563"/>
              <a:gd name="T27" fmla="*/ 1560710 h 2301875"/>
              <a:gd name="T28" fmla="*/ 1578661 w 2087563"/>
              <a:gd name="T29" fmla="*/ 905269 h 2301875"/>
              <a:gd name="T30" fmla="*/ 1637709 w 2087563"/>
              <a:gd name="T31" fmla="*/ 839515 h 2301875"/>
              <a:gd name="T32" fmla="*/ 127282 w 2087563"/>
              <a:gd name="T33" fmla="*/ 860031 h 2301875"/>
              <a:gd name="T34" fmla="*/ 510700 w 2087563"/>
              <a:gd name="T35" fmla="*/ 1603056 h 2301875"/>
              <a:gd name="T36" fmla="*/ 518574 w 2087563"/>
              <a:gd name="T37" fmla="*/ 1539142 h 2301875"/>
              <a:gd name="T38" fmla="*/ 307838 w 2087563"/>
              <a:gd name="T39" fmla="*/ 1241407 h 2301875"/>
              <a:gd name="T40" fmla="*/ 373446 w 2087563"/>
              <a:gd name="T41" fmla="*/ 1186699 h 2301875"/>
              <a:gd name="T42" fmla="*/ 725899 w 2087563"/>
              <a:gd name="T43" fmla="*/ 1463657 h 2301875"/>
              <a:gd name="T44" fmla="*/ 804367 w 2087563"/>
              <a:gd name="T45" fmla="*/ 1859235 h 2301875"/>
              <a:gd name="T46" fmla="*/ 17058 w 2087563"/>
              <a:gd name="T47" fmla="*/ 865291 h 2301875"/>
              <a:gd name="T48" fmla="*/ 1221311 w 2087563"/>
              <a:gd name="T49" fmla="*/ 720072 h 2301875"/>
              <a:gd name="T50" fmla="*/ 1341073 w 2087563"/>
              <a:gd name="T51" fmla="*/ 882686 h 2301875"/>
              <a:gd name="T52" fmla="*/ 889337 w 2087563"/>
              <a:gd name="T53" fmla="*/ 672785 h 2301875"/>
              <a:gd name="T54" fmla="*/ 1161167 w 2087563"/>
              <a:gd name="T55" fmla="*/ 704573 h 2301875"/>
              <a:gd name="T56" fmla="*/ 579950 w 2087563"/>
              <a:gd name="T57" fmla="*/ 854314 h 2301875"/>
              <a:gd name="T58" fmla="*/ 341475 w 2087563"/>
              <a:gd name="T59" fmla="*/ 796782 h 2301875"/>
              <a:gd name="T60" fmla="*/ 507987 w 2087563"/>
              <a:gd name="T61" fmla="*/ 810967 h 2301875"/>
              <a:gd name="T62" fmla="*/ 1206603 w 2087563"/>
              <a:gd name="T63" fmla="*/ 438979 h 2301875"/>
              <a:gd name="T64" fmla="*/ 1393863 w 2087563"/>
              <a:gd name="T65" fmla="*/ 546162 h 2301875"/>
              <a:gd name="T66" fmla="*/ 1163268 w 2087563"/>
              <a:gd name="T67" fmla="*/ 611575 h 2301875"/>
              <a:gd name="T68" fmla="*/ 1125185 w 2087563"/>
              <a:gd name="T69" fmla="*/ 367260 h 2301875"/>
              <a:gd name="T70" fmla="*/ 556050 w 2087563"/>
              <a:gd name="T71" fmla="*/ 579000 h 2301875"/>
              <a:gd name="T72" fmla="*/ 330182 w 2087563"/>
              <a:gd name="T73" fmla="*/ 514375 h 2301875"/>
              <a:gd name="T74" fmla="*/ 506149 w 2087563"/>
              <a:gd name="T75" fmla="*/ 468927 h 2301875"/>
              <a:gd name="T76" fmla="*/ 1124660 w 2087563"/>
              <a:gd name="T77" fmla="*/ 205172 h 2301875"/>
              <a:gd name="T78" fmla="*/ 1221836 w 2087563"/>
              <a:gd name="T79" fmla="*/ 231967 h 2301875"/>
              <a:gd name="T80" fmla="*/ 562878 w 2087563"/>
              <a:gd name="T81" fmla="*/ 180215 h 2301875"/>
              <a:gd name="T82" fmla="*/ 566555 w 2087563"/>
              <a:gd name="T83" fmla="*/ 259026 h 2301875"/>
              <a:gd name="T84" fmla="*/ 1095770 w 2087563"/>
              <a:gd name="T85" fmla="*/ 287924 h 2301875"/>
              <a:gd name="T86" fmla="*/ 971542 w 2087563"/>
              <a:gd name="T87" fmla="*/ 117691 h 2301875"/>
              <a:gd name="T88" fmla="*/ 764321 w 2087563"/>
              <a:gd name="T89" fmla="*/ 105607 h 2301875"/>
              <a:gd name="T90" fmla="*/ 647711 w 2087563"/>
              <a:gd name="T91" fmla="*/ 236959 h 2301875"/>
              <a:gd name="T92" fmla="*/ 986775 w 2087563"/>
              <a:gd name="T93" fmla="*/ 12872 h 2301875"/>
              <a:gd name="T94" fmla="*/ 1213432 w 2087563"/>
              <a:gd name="T95" fmla="*/ 108497 h 2301875"/>
              <a:gd name="T96" fmla="*/ 1385197 w 2087563"/>
              <a:gd name="T97" fmla="*/ 280043 h 2301875"/>
              <a:gd name="T98" fmla="*/ 1480534 w 2087563"/>
              <a:gd name="T99" fmla="*/ 506757 h 2301875"/>
              <a:gd name="T100" fmla="*/ 1480534 w 2087563"/>
              <a:gd name="T101" fmla="*/ 762367 h 2301875"/>
              <a:gd name="T102" fmla="*/ 1385197 w 2087563"/>
              <a:gd name="T103" fmla="*/ 989081 h 2301875"/>
              <a:gd name="T104" fmla="*/ 1213432 w 2087563"/>
              <a:gd name="T105" fmla="*/ 1160628 h 2301875"/>
              <a:gd name="T106" fmla="*/ 986775 w 2087563"/>
              <a:gd name="T107" fmla="*/ 1256514 h 2301875"/>
              <a:gd name="T108" fmla="*/ 731492 w 2087563"/>
              <a:gd name="T109" fmla="*/ 1256514 h 2301875"/>
              <a:gd name="T110" fmla="*/ 504573 w 2087563"/>
              <a:gd name="T111" fmla="*/ 1160628 h 2301875"/>
              <a:gd name="T112" fmla="*/ 333070 w 2087563"/>
              <a:gd name="T113" fmla="*/ 989081 h 2301875"/>
              <a:gd name="T114" fmla="*/ 237470 w 2087563"/>
              <a:gd name="T115" fmla="*/ 762367 h 2301875"/>
              <a:gd name="T116" fmla="*/ 237470 w 2087563"/>
              <a:gd name="T117" fmla="*/ 506757 h 2301875"/>
              <a:gd name="T118" fmla="*/ 333070 w 2087563"/>
              <a:gd name="T119" fmla="*/ 280043 h 2301875"/>
              <a:gd name="T120" fmla="*/ 504573 w 2087563"/>
              <a:gd name="T121" fmla="*/ 108497 h 2301875"/>
              <a:gd name="T122" fmla="*/ 731492 w 2087563"/>
              <a:gd name="T123" fmla="*/ 12872 h 23018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087563" h="2301875">
                <a:moveTo>
                  <a:pt x="1411686" y="1172602"/>
                </a:moveTo>
                <a:lnTo>
                  <a:pt x="1405972" y="1186570"/>
                </a:lnTo>
                <a:lnTo>
                  <a:pt x="1400576" y="1200219"/>
                </a:lnTo>
                <a:lnTo>
                  <a:pt x="1394862" y="1213551"/>
                </a:lnTo>
                <a:lnTo>
                  <a:pt x="1389148" y="1226884"/>
                </a:lnTo>
                <a:lnTo>
                  <a:pt x="1383117" y="1239898"/>
                </a:lnTo>
                <a:lnTo>
                  <a:pt x="1377086" y="1252278"/>
                </a:lnTo>
                <a:lnTo>
                  <a:pt x="1370737" y="1264976"/>
                </a:lnTo>
                <a:lnTo>
                  <a:pt x="1364071" y="1277038"/>
                </a:lnTo>
                <a:lnTo>
                  <a:pt x="1357405" y="1288783"/>
                </a:lnTo>
                <a:lnTo>
                  <a:pt x="1350421" y="1300528"/>
                </a:lnTo>
                <a:lnTo>
                  <a:pt x="1343438" y="1311956"/>
                </a:lnTo>
                <a:lnTo>
                  <a:pt x="1336454" y="1323066"/>
                </a:lnTo>
                <a:lnTo>
                  <a:pt x="1329153" y="1334176"/>
                </a:lnTo>
                <a:lnTo>
                  <a:pt x="1321535" y="1344969"/>
                </a:lnTo>
                <a:lnTo>
                  <a:pt x="1313916" y="1355127"/>
                </a:lnTo>
                <a:lnTo>
                  <a:pt x="1306615" y="1365285"/>
                </a:lnTo>
                <a:lnTo>
                  <a:pt x="1324392" y="1356714"/>
                </a:lnTo>
                <a:lnTo>
                  <a:pt x="1341850" y="1347826"/>
                </a:lnTo>
                <a:lnTo>
                  <a:pt x="1359627" y="1338303"/>
                </a:lnTo>
                <a:lnTo>
                  <a:pt x="1376451" y="1328145"/>
                </a:lnTo>
                <a:lnTo>
                  <a:pt x="1393275" y="1317987"/>
                </a:lnTo>
                <a:lnTo>
                  <a:pt x="1409781" y="1306877"/>
                </a:lnTo>
                <a:lnTo>
                  <a:pt x="1425653" y="1295449"/>
                </a:lnTo>
                <a:lnTo>
                  <a:pt x="1441525" y="1283704"/>
                </a:lnTo>
                <a:lnTo>
                  <a:pt x="1456444" y="1271007"/>
                </a:lnTo>
                <a:lnTo>
                  <a:pt x="1471681" y="1258310"/>
                </a:lnTo>
                <a:lnTo>
                  <a:pt x="1485966" y="1245295"/>
                </a:lnTo>
                <a:lnTo>
                  <a:pt x="1500568" y="1231328"/>
                </a:lnTo>
                <a:lnTo>
                  <a:pt x="1514217" y="1217361"/>
                </a:lnTo>
                <a:lnTo>
                  <a:pt x="1527232" y="1203076"/>
                </a:lnTo>
                <a:lnTo>
                  <a:pt x="1540247" y="1188157"/>
                </a:lnTo>
                <a:lnTo>
                  <a:pt x="1552944" y="1172602"/>
                </a:lnTo>
                <a:lnTo>
                  <a:pt x="1411686" y="1172602"/>
                </a:lnTo>
                <a:close/>
                <a:moveTo>
                  <a:pt x="1074888" y="1172602"/>
                </a:moveTo>
                <a:lnTo>
                  <a:pt x="1074888" y="1421153"/>
                </a:lnTo>
                <a:lnTo>
                  <a:pt x="1090760" y="1420201"/>
                </a:lnTo>
                <a:lnTo>
                  <a:pt x="1106632" y="1418614"/>
                </a:lnTo>
                <a:lnTo>
                  <a:pt x="1122503" y="1416709"/>
                </a:lnTo>
                <a:lnTo>
                  <a:pt x="1138058" y="1414487"/>
                </a:lnTo>
                <a:lnTo>
                  <a:pt x="1145041" y="1410361"/>
                </a:lnTo>
                <a:lnTo>
                  <a:pt x="1152342" y="1406551"/>
                </a:lnTo>
                <a:lnTo>
                  <a:pt x="1159326" y="1402107"/>
                </a:lnTo>
                <a:lnTo>
                  <a:pt x="1166309" y="1397346"/>
                </a:lnTo>
                <a:lnTo>
                  <a:pt x="1172975" y="1391949"/>
                </a:lnTo>
                <a:lnTo>
                  <a:pt x="1179959" y="1386871"/>
                </a:lnTo>
                <a:lnTo>
                  <a:pt x="1186625" y="1381474"/>
                </a:lnTo>
                <a:lnTo>
                  <a:pt x="1193609" y="1375443"/>
                </a:lnTo>
                <a:lnTo>
                  <a:pt x="1200275" y="1369729"/>
                </a:lnTo>
                <a:lnTo>
                  <a:pt x="1206623" y="1363380"/>
                </a:lnTo>
                <a:lnTo>
                  <a:pt x="1219956" y="1350048"/>
                </a:lnTo>
                <a:lnTo>
                  <a:pt x="1232336" y="1336081"/>
                </a:lnTo>
                <a:lnTo>
                  <a:pt x="1244716" y="1321162"/>
                </a:lnTo>
                <a:lnTo>
                  <a:pt x="1256778" y="1305290"/>
                </a:lnTo>
                <a:lnTo>
                  <a:pt x="1268206" y="1288783"/>
                </a:lnTo>
                <a:lnTo>
                  <a:pt x="1279633" y="1271007"/>
                </a:lnTo>
                <a:lnTo>
                  <a:pt x="1290426" y="1252913"/>
                </a:lnTo>
                <a:lnTo>
                  <a:pt x="1300901" y="1233867"/>
                </a:lnTo>
                <a:lnTo>
                  <a:pt x="1311059" y="1214504"/>
                </a:lnTo>
                <a:lnTo>
                  <a:pt x="1320582" y="1193871"/>
                </a:lnTo>
                <a:lnTo>
                  <a:pt x="1329788" y="1172602"/>
                </a:lnTo>
                <a:lnTo>
                  <a:pt x="1074888" y="1172602"/>
                </a:lnTo>
                <a:close/>
                <a:moveTo>
                  <a:pt x="746661" y="1172602"/>
                </a:moveTo>
                <a:lnTo>
                  <a:pt x="755867" y="1193871"/>
                </a:lnTo>
                <a:lnTo>
                  <a:pt x="765390" y="1214504"/>
                </a:lnTo>
                <a:lnTo>
                  <a:pt x="775865" y="1233867"/>
                </a:lnTo>
                <a:lnTo>
                  <a:pt x="786023" y="1252913"/>
                </a:lnTo>
                <a:lnTo>
                  <a:pt x="797133" y="1271007"/>
                </a:lnTo>
                <a:lnTo>
                  <a:pt x="808243" y="1288783"/>
                </a:lnTo>
                <a:lnTo>
                  <a:pt x="819988" y="1305290"/>
                </a:lnTo>
                <a:lnTo>
                  <a:pt x="831734" y="1321162"/>
                </a:lnTo>
                <a:lnTo>
                  <a:pt x="843796" y="1336081"/>
                </a:lnTo>
                <a:lnTo>
                  <a:pt x="856811" y="1350048"/>
                </a:lnTo>
                <a:lnTo>
                  <a:pt x="869826" y="1363380"/>
                </a:lnTo>
                <a:lnTo>
                  <a:pt x="876492" y="1369729"/>
                </a:lnTo>
                <a:lnTo>
                  <a:pt x="882840" y="1375443"/>
                </a:lnTo>
                <a:lnTo>
                  <a:pt x="889507" y="1381474"/>
                </a:lnTo>
                <a:lnTo>
                  <a:pt x="896173" y="1386871"/>
                </a:lnTo>
                <a:lnTo>
                  <a:pt x="903156" y="1391949"/>
                </a:lnTo>
                <a:lnTo>
                  <a:pt x="910140" y="1397346"/>
                </a:lnTo>
                <a:lnTo>
                  <a:pt x="916806" y="1402107"/>
                </a:lnTo>
                <a:lnTo>
                  <a:pt x="924424" y="1406551"/>
                </a:lnTo>
                <a:lnTo>
                  <a:pt x="931408" y="1410361"/>
                </a:lnTo>
                <a:lnTo>
                  <a:pt x="938391" y="1414487"/>
                </a:lnTo>
                <a:lnTo>
                  <a:pt x="953628" y="1416709"/>
                </a:lnTo>
                <a:lnTo>
                  <a:pt x="969500" y="1418614"/>
                </a:lnTo>
                <a:lnTo>
                  <a:pt x="985372" y="1420201"/>
                </a:lnTo>
                <a:lnTo>
                  <a:pt x="1001243" y="1421153"/>
                </a:lnTo>
                <a:lnTo>
                  <a:pt x="1001243" y="1172602"/>
                </a:lnTo>
                <a:lnTo>
                  <a:pt x="746661" y="1172602"/>
                </a:lnTo>
                <a:close/>
                <a:moveTo>
                  <a:pt x="523822" y="1172602"/>
                </a:moveTo>
                <a:lnTo>
                  <a:pt x="536202" y="1188157"/>
                </a:lnTo>
                <a:lnTo>
                  <a:pt x="548900" y="1203076"/>
                </a:lnTo>
                <a:lnTo>
                  <a:pt x="562232" y="1217361"/>
                </a:lnTo>
                <a:lnTo>
                  <a:pt x="576199" y="1231328"/>
                </a:lnTo>
                <a:lnTo>
                  <a:pt x="590166" y="1245295"/>
                </a:lnTo>
                <a:lnTo>
                  <a:pt x="604768" y="1258310"/>
                </a:lnTo>
                <a:lnTo>
                  <a:pt x="619687" y="1271007"/>
                </a:lnTo>
                <a:lnTo>
                  <a:pt x="634924" y="1283704"/>
                </a:lnTo>
                <a:lnTo>
                  <a:pt x="650796" y="1295449"/>
                </a:lnTo>
                <a:lnTo>
                  <a:pt x="666668" y="1306877"/>
                </a:lnTo>
                <a:lnTo>
                  <a:pt x="683174" y="1317987"/>
                </a:lnTo>
                <a:lnTo>
                  <a:pt x="699681" y="1328145"/>
                </a:lnTo>
                <a:lnTo>
                  <a:pt x="717140" y="1338303"/>
                </a:lnTo>
                <a:lnTo>
                  <a:pt x="734281" y="1347826"/>
                </a:lnTo>
                <a:lnTo>
                  <a:pt x="752058" y="1356714"/>
                </a:lnTo>
                <a:lnTo>
                  <a:pt x="770151" y="1365285"/>
                </a:lnTo>
                <a:lnTo>
                  <a:pt x="762533" y="1355127"/>
                </a:lnTo>
                <a:lnTo>
                  <a:pt x="754597" y="1344969"/>
                </a:lnTo>
                <a:lnTo>
                  <a:pt x="747296" y="1334176"/>
                </a:lnTo>
                <a:lnTo>
                  <a:pt x="739995" y="1323066"/>
                </a:lnTo>
                <a:lnTo>
                  <a:pt x="733011" y="1311956"/>
                </a:lnTo>
                <a:lnTo>
                  <a:pt x="726028" y="1300528"/>
                </a:lnTo>
                <a:lnTo>
                  <a:pt x="719362" y="1288783"/>
                </a:lnTo>
                <a:lnTo>
                  <a:pt x="712378" y="1277038"/>
                </a:lnTo>
                <a:lnTo>
                  <a:pt x="706030" y="1264976"/>
                </a:lnTo>
                <a:lnTo>
                  <a:pt x="699681" y="1252278"/>
                </a:lnTo>
                <a:lnTo>
                  <a:pt x="693650" y="1239898"/>
                </a:lnTo>
                <a:lnTo>
                  <a:pt x="687301" y="1226884"/>
                </a:lnTo>
                <a:lnTo>
                  <a:pt x="681587" y="1213551"/>
                </a:lnTo>
                <a:lnTo>
                  <a:pt x="675873" y="1200219"/>
                </a:lnTo>
                <a:lnTo>
                  <a:pt x="670159" y="1186570"/>
                </a:lnTo>
                <a:lnTo>
                  <a:pt x="665080" y="1172602"/>
                </a:lnTo>
                <a:lnTo>
                  <a:pt x="523822" y="1172602"/>
                </a:lnTo>
                <a:close/>
                <a:moveTo>
                  <a:pt x="1997481" y="1012825"/>
                </a:moveTo>
                <a:lnTo>
                  <a:pt x="2002239" y="1013143"/>
                </a:lnTo>
                <a:lnTo>
                  <a:pt x="2006679" y="1013461"/>
                </a:lnTo>
                <a:lnTo>
                  <a:pt x="2011120" y="1013779"/>
                </a:lnTo>
                <a:lnTo>
                  <a:pt x="2015561" y="1014414"/>
                </a:lnTo>
                <a:lnTo>
                  <a:pt x="2020001" y="1015685"/>
                </a:lnTo>
                <a:lnTo>
                  <a:pt x="2024442" y="1016639"/>
                </a:lnTo>
                <a:lnTo>
                  <a:pt x="2032372" y="1020135"/>
                </a:lnTo>
                <a:lnTo>
                  <a:pt x="2040619" y="1023631"/>
                </a:lnTo>
                <a:lnTo>
                  <a:pt x="2047914" y="1028080"/>
                </a:lnTo>
                <a:lnTo>
                  <a:pt x="2054892" y="1033483"/>
                </a:lnTo>
                <a:lnTo>
                  <a:pt x="2061236" y="1039204"/>
                </a:lnTo>
                <a:lnTo>
                  <a:pt x="2066946" y="1045560"/>
                </a:lnTo>
                <a:lnTo>
                  <a:pt x="2072338" y="1052552"/>
                </a:lnTo>
                <a:lnTo>
                  <a:pt x="2076778" y="1059861"/>
                </a:lnTo>
                <a:lnTo>
                  <a:pt x="2080268" y="1068125"/>
                </a:lnTo>
                <a:lnTo>
                  <a:pt x="2083757" y="1076070"/>
                </a:lnTo>
                <a:lnTo>
                  <a:pt x="2084708" y="1080519"/>
                </a:lnTo>
                <a:lnTo>
                  <a:pt x="2085977" y="1084969"/>
                </a:lnTo>
                <a:lnTo>
                  <a:pt x="2086611" y="1089418"/>
                </a:lnTo>
                <a:lnTo>
                  <a:pt x="2086929" y="1093867"/>
                </a:lnTo>
                <a:lnTo>
                  <a:pt x="2087246" y="1098635"/>
                </a:lnTo>
                <a:lnTo>
                  <a:pt x="2087563" y="1103084"/>
                </a:lnTo>
                <a:lnTo>
                  <a:pt x="2087563" y="1647816"/>
                </a:lnTo>
                <a:lnTo>
                  <a:pt x="2087563" y="1676419"/>
                </a:lnTo>
                <a:lnTo>
                  <a:pt x="2062505" y="1710425"/>
                </a:lnTo>
                <a:lnTo>
                  <a:pt x="1627954" y="2301875"/>
                </a:lnTo>
                <a:lnTo>
                  <a:pt x="1111250" y="2301875"/>
                </a:lnTo>
                <a:lnTo>
                  <a:pt x="1115373" y="2246576"/>
                </a:lnTo>
                <a:lnTo>
                  <a:pt x="1140432" y="1924313"/>
                </a:lnTo>
                <a:lnTo>
                  <a:pt x="1141383" y="1909376"/>
                </a:lnTo>
                <a:lnTo>
                  <a:pt x="1143286" y="1898252"/>
                </a:lnTo>
                <a:lnTo>
                  <a:pt x="1145824" y="1887129"/>
                </a:lnTo>
                <a:lnTo>
                  <a:pt x="1150582" y="1871874"/>
                </a:lnTo>
                <a:lnTo>
                  <a:pt x="1155657" y="1857572"/>
                </a:lnTo>
                <a:lnTo>
                  <a:pt x="1158829" y="1850263"/>
                </a:lnTo>
                <a:lnTo>
                  <a:pt x="1161683" y="1843271"/>
                </a:lnTo>
                <a:lnTo>
                  <a:pt x="1168662" y="1829923"/>
                </a:lnTo>
                <a:lnTo>
                  <a:pt x="1175640" y="1816892"/>
                </a:lnTo>
                <a:lnTo>
                  <a:pt x="1179446" y="1810218"/>
                </a:lnTo>
                <a:lnTo>
                  <a:pt x="1182935" y="1804180"/>
                </a:lnTo>
                <a:lnTo>
                  <a:pt x="1187059" y="1797824"/>
                </a:lnTo>
                <a:lnTo>
                  <a:pt x="1191499" y="1791785"/>
                </a:lnTo>
                <a:lnTo>
                  <a:pt x="1200698" y="1780026"/>
                </a:lnTo>
                <a:lnTo>
                  <a:pt x="1210531" y="1768585"/>
                </a:lnTo>
                <a:lnTo>
                  <a:pt x="1220364" y="1757461"/>
                </a:lnTo>
                <a:lnTo>
                  <a:pt x="1230514" y="1746973"/>
                </a:lnTo>
                <a:lnTo>
                  <a:pt x="1237492" y="1740299"/>
                </a:lnTo>
                <a:lnTo>
                  <a:pt x="1244153" y="1734261"/>
                </a:lnTo>
                <a:lnTo>
                  <a:pt x="1257158" y="1723137"/>
                </a:lnTo>
                <a:lnTo>
                  <a:pt x="1361196" y="1633832"/>
                </a:lnTo>
                <a:lnTo>
                  <a:pt x="1569908" y="1455221"/>
                </a:lnTo>
                <a:lnTo>
                  <a:pt x="1575934" y="1450454"/>
                </a:lnTo>
                <a:lnTo>
                  <a:pt x="1582913" y="1446004"/>
                </a:lnTo>
                <a:lnTo>
                  <a:pt x="1589891" y="1442191"/>
                </a:lnTo>
                <a:lnTo>
                  <a:pt x="1597503" y="1439013"/>
                </a:lnTo>
                <a:lnTo>
                  <a:pt x="1604799" y="1436788"/>
                </a:lnTo>
                <a:lnTo>
                  <a:pt x="1612411" y="1434881"/>
                </a:lnTo>
                <a:lnTo>
                  <a:pt x="1620341" y="1433928"/>
                </a:lnTo>
                <a:lnTo>
                  <a:pt x="1627954" y="1433610"/>
                </a:lnTo>
                <a:lnTo>
                  <a:pt x="1636201" y="1433928"/>
                </a:lnTo>
                <a:lnTo>
                  <a:pt x="1643813" y="1434881"/>
                </a:lnTo>
                <a:lnTo>
                  <a:pt x="1651426" y="1436470"/>
                </a:lnTo>
                <a:lnTo>
                  <a:pt x="1659038" y="1439013"/>
                </a:lnTo>
                <a:lnTo>
                  <a:pt x="1666651" y="1441873"/>
                </a:lnTo>
                <a:lnTo>
                  <a:pt x="1673629" y="1445687"/>
                </a:lnTo>
                <a:lnTo>
                  <a:pt x="1680607" y="1450136"/>
                </a:lnTo>
                <a:lnTo>
                  <a:pt x="1687268" y="1455221"/>
                </a:lnTo>
                <a:lnTo>
                  <a:pt x="1690757" y="1458717"/>
                </a:lnTo>
                <a:lnTo>
                  <a:pt x="1693929" y="1461895"/>
                </a:lnTo>
                <a:lnTo>
                  <a:pt x="1696784" y="1465073"/>
                </a:lnTo>
                <a:lnTo>
                  <a:pt x="1699956" y="1468569"/>
                </a:lnTo>
                <a:lnTo>
                  <a:pt x="1702494" y="1472383"/>
                </a:lnTo>
                <a:lnTo>
                  <a:pt x="1705031" y="1475879"/>
                </a:lnTo>
                <a:lnTo>
                  <a:pt x="1709472" y="1483824"/>
                </a:lnTo>
                <a:lnTo>
                  <a:pt x="1712961" y="1491770"/>
                </a:lnTo>
                <a:lnTo>
                  <a:pt x="1715498" y="1500033"/>
                </a:lnTo>
                <a:lnTo>
                  <a:pt x="1717401" y="1508296"/>
                </a:lnTo>
                <a:lnTo>
                  <a:pt x="1718670" y="1517195"/>
                </a:lnTo>
                <a:lnTo>
                  <a:pt x="1718987" y="1525776"/>
                </a:lnTo>
                <a:lnTo>
                  <a:pt x="1718353" y="1534674"/>
                </a:lnTo>
                <a:lnTo>
                  <a:pt x="1717084" y="1543255"/>
                </a:lnTo>
                <a:lnTo>
                  <a:pt x="1714547" y="1551518"/>
                </a:lnTo>
                <a:lnTo>
                  <a:pt x="1711692" y="1560099"/>
                </a:lnTo>
                <a:lnTo>
                  <a:pt x="1709789" y="1564231"/>
                </a:lnTo>
                <a:lnTo>
                  <a:pt x="1707569" y="1568362"/>
                </a:lnTo>
                <a:lnTo>
                  <a:pt x="1705348" y="1571858"/>
                </a:lnTo>
                <a:lnTo>
                  <a:pt x="1702811" y="1575990"/>
                </a:lnTo>
                <a:lnTo>
                  <a:pt x="1700273" y="1579804"/>
                </a:lnTo>
                <a:lnTo>
                  <a:pt x="1697101" y="1582982"/>
                </a:lnTo>
                <a:lnTo>
                  <a:pt x="1552779" y="1752376"/>
                </a:lnTo>
                <a:lnTo>
                  <a:pt x="1463649" y="1856937"/>
                </a:lnTo>
                <a:lnTo>
                  <a:pt x="1460794" y="1859797"/>
                </a:lnTo>
                <a:lnTo>
                  <a:pt x="1458257" y="1863611"/>
                </a:lnTo>
                <a:lnTo>
                  <a:pt x="1456354" y="1866789"/>
                </a:lnTo>
                <a:lnTo>
                  <a:pt x="1454768" y="1870603"/>
                </a:lnTo>
                <a:lnTo>
                  <a:pt x="1453499" y="1874099"/>
                </a:lnTo>
                <a:lnTo>
                  <a:pt x="1452547" y="1878230"/>
                </a:lnTo>
                <a:lnTo>
                  <a:pt x="1452230" y="1882044"/>
                </a:lnTo>
                <a:lnTo>
                  <a:pt x="1452230" y="1885858"/>
                </a:lnTo>
                <a:lnTo>
                  <a:pt x="1452230" y="1889989"/>
                </a:lnTo>
                <a:lnTo>
                  <a:pt x="1452547" y="1893803"/>
                </a:lnTo>
                <a:lnTo>
                  <a:pt x="1453499" y="1897935"/>
                </a:lnTo>
                <a:lnTo>
                  <a:pt x="1454450" y="1901748"/>
                </a:lnTo>
                <a:lnTo>
                  <a:pt x="1456671" y="1909694"/>
                </a:lnTo>
                <a:lnTo>
                  <a:pt x="1459525" y="1917003"/>
                </a:lnTo>
                <a:lnTo>
                  <a:pt x="1463014" y="1924313"/>
                </a:lnTo>
                <a:lnTo>
                  <a:pt x="1466504" y="1930987"/>
                </a:lnTo>
                <a:lnTo>
                  <a:pt x="1470310" y="1937026"/>
                </a:lnTo>
                <a:lnTo>
                  <a:pt x="1473799" y="1942111"/>
                </a:lnTo>
                <a:lnTo>
                  <a:pt x="1479191" y="1949420"/>
                </a:lnTo>
                <a:lnTo>
                  <a:pt x="1481094" y="1951963"/>
                </a:lnTo>
                <a:lnTo>
                  <a:pt x="1907399" y="1605864"/>
                </a:lnTo>
                <a:lnTo>
                  <a:pt x="1907399" y="1103084"/>
                </a:lnTo>
                <a:lnTo>
                  <a:pt x="1907399" y="1098635"/>
                </a:lnTo>
                <a:lnTo>
                  <a:pt x="1908033" y="1093867"/>
                </a:lnTo>
                <a:lnTo>
                  <a:pt x="1908350" y="1089418"/>
                </a:lnTo>
                <a:lnTo>
                  <a:pt x="1909302" y="1084969"/>
                </a:lnTo>
                <a:lnTo>
                  <a:pt x="1910253" y="1080519"/>
                </a:lnTo>
                <a:lnTo>
                  <a:pt x="1911522" y="1076070"/>
                </a:lnTo>
                <a:lnTo>
                  <a:pt x="1914694" y="1068125"/>
                </a:lnTo>
                <a:lnTo>
                  <a:pt x="1918183" y="1059861"/>
                </a:lnTo>
                <a:lnTo>
                  <a:pt x="1922624" y="1052552"/>
                </a:lnTo>
                <a:lnTo>
                  <a:pt x="1927699" y="1045560"/>
                </a:lnTo>
                <a:lnTo>
                  <a:pt x="1933726" y="1039204"/>
                </a:lnTo>
                <a:lnTo>
                  <a:pt x="1940069" y="1033483"/>
                </a:lnTo>
                <a:lnTo>
                  <a:pt x="1947048" y="1028080"/>
                </a:lnTo>
                <a:lnTo>
                  <a:pt x="1954343" y="1023631"/>
                </a:lnTo>
                <a:lnTo>
                  <a:pt x="1962590" y="1020135"/>
                </a:lnTo>
                <a:lnTo>
                  <a:pt x="1970520" y="1016639"/>
                </a:lnTo>
                <a:lnTo>
                  <a:pt x="1974960" y="1015685"/>
                </a:lnTo>
                <a:lnTo>
                  <a:pt x="1979401" y="1014414"/>
                </a:lnTo>
                <a:lnTo>
                  <a:pt x="1983842" y="1013779"/>
                </a:lnTo>
                <a:lnTo>
                  <a:pt x="1988282" y="1013461"/>
                </a:lnTo>
                <a:lnTo>
                  <a:pt x="1992723" y="1013143"/>
                </a:lnTo>
                <a:lnTo>
                  <a:pt x="1997481" y="1012825"/>
                </a:lnTo>
                <a:close/>
                <a:moveTo>
                  <a:pt x="90082" y="1012825"/>
                </a:moveTo>
                <a:lnTo>
                  <a:pt x="94523" y="1013143"/>
                </a:lnTo>
                <a:lnTo>
                  <a:pt x="99281" y="1013461"/>
                </a:lnTo>
                <a:lnTo>
                  <a:pt x="103721" y="1013779"/>
                </a:lnTo>
                <a:lnTo>
                  <a:pt x="108162" y="1014414"/>
                </a:lnTo>
                <a:lnTo>
                  <a:pt x="112603" y="1015685"/>
                </a:lnTo>
                <a:lnTo>
                  <a:pt x="117043" y="1016639"/>
                </a:lnTo>
                <a:lnTo>
                  <a:pt x="125290" y="1020135"/>
                </a:lnTo>
                <a:lnTo>
                  <a:pt x="133220" y="1023631"/>
                </a:lnTo>
                <a:lnTo>
                  <a:pt x="140515" y="1028080"/>
                </a:lnTo>
                <a:lnTo>
                  <a:pt x="147494" y="1033483"/>
                </a:lnTo>
                <a:lnTo>
                  <a:pt x="153838" y="1039204"/>
                </a:lnTo>
                <a:lnTo>
                  <a:pt x="159864" y="1045560"/>
                </a:lnTo>
                <a:lnTo>
                  <a:pt x="164939" y="1052552"/>
                </a:lnTo>
                <a:lnTo>
                  <a:pt x="169380" y="1059861"/>
                </a:lnTo>
                <a:lnTo>
                  <a:pt x="173186" y="1068125"/>
                </a:lnTo>
                <a:lnTo>
                  <a:pt x="176358" y="1076070"/>
                </a:lnTo>
                <a:lnTo>
                  <a:pt x="177310" y="1080519"/>
                </a:lnTo>
                <a:lnTo>
                  <a:pt x="178578" y="1084969"/>
                </a:lnTo>
                <a:lnTo>
                  <a:pt x="179213" y="1089418"/>
                </a:lnTo>
                <a:lnTo>
                  <a:pt x="179530" y="1093867"/>
                </a:lnTo>
                <a:lnTo>
                  <a:pt x="180164" y="1098635"/>
                </a:lnTo>
                <a:lnTo>
                  <a:pt x="180482" y="1103084"/>
                </a:lnTo>
                <a:lnTo>
                  <a:pt x="180482" y="1605864"/>
                </a:lnTo>
                <a:lnTo>
                  <a:pt x="606151" y="1951963"/>
                </a:lnTo>
                <a:lnTo>
                  <a:pt x="608372" y="1949420"/>
                </a:lnTo>
                <a:lnTo>
                  <a:pt x="614081" y="1942111"/>
                </a:lnTo>
                <a:lnTo>
                  <a:pt x="617253" y="1937026"/>
                </a:lnTo>
                <a:lnTo>
                  <a:pt x="621059" y="1930987"/>
                </a:lnTo>
                <a:lnTo>
                  <a:pt x="624548" y="1924313"/>
                </a:lnTo>
                <a:lnTo>
                  <a:pt x="628038" y="1917003"/>
                </a:lnTo>
                <a:lnTo>
                  <a:pt x="630892" y="1909694"/>
                </a:lnTo>
                <a:lnTo>
                  <a:pt x="633113" y="1901748"/>
                </a:lnTo>
                <a:lnTo>
                  <a:pt x="634064" y="1897935"/>
                </a:lnTo>
                <a:lnTo>
                  <a:pt x="635016" y="1893803"/>
                </a:lnTo>
                <a:lnTo>
                  <a:pt x="635333" y="1889989"/>
                </a:lnTo>
                <a:lnTo>
                  <a:pt x="635333" y="1885858"/>
                </a:lnTo>
                <a:lnTo>
                  <a:pt x="635333" y="1882044"/>
                </a:lnTo>
                <a:lnTo>
                  <a:pt x="635016" y="1878230"/>
                </a:lnTo>
                <a:lnTo>
                  <a:pt x="634064" y="1874099"/>
                </a:lnTo>
                <a:lnTo>
                  <a:pt x="632795" y="1870603"/>
                </a:lnTo>
                <a:lnTo>
                  <a:pt x="631210" y="1866789"/>
                </a:lnTo>
                <a:lnTo>
                  <a:pt x="629306" y="1863611"/>
                </a:lnTo>
                <a:lnTo>
                  <a:pt x="626769" y="1859797"/>
                </a:lnTo>
                <a:lnTo>
                  <a:pt x="623914" y="1856937"/>
                </a:lnTo>
                <a:lnTo>
                  <a:pt x="534784" y="1752376"/>
                </a:lnTo>
                <a:lnTo>
                  <a:pt x="390462" y="1582982"/>
                </a:lnTo>
                <a:lnTo>
                  <a:pt x="387290" y="1579804"/>
                </a:lnTo>
                <a:lnTo>
                  <a:pt x="384752" y="1575990"/>
                </a:lnTo>
                <a:lnTo>
                  <a:pt x="382215" y="1571858"/>
                </a:lnTo>
                <a:lnTo>
                  <a:pt x="379994" y="1568362"/>
                </a:lnTo>
                <a:lnTo>
                  <a:pt x="377774" y="1564231"/>
                </a:lnTo>
                <a:lnTo>
                  <a:pt x="375871" y="1560099"/>
                </a:lnTo>
                <a:lnTo>
                  <a:pt x="373016" y="1551518"/>
                </a:lnTo>
                <a:lnTo>
                  <a:pt x="370479" y="1543255"/>
                </a:lnTo>
                <a:lnTo>
                  <a:pt x="369210" y="1534674"/>
                </a:lnTo>
                <a:lnTo>
                  <a:pt x="368576" y="1525776"/>
                </a:lnTo>
                <a:lnTo>
                  <a:pt x="368893" y="1517195"/>
                </a:lnTo>
                <a:lnTo>
                  <a:pt x="370162" y="1508296"/>
                </a:lnTo>
                <a:lnTo>
                  <a:pt x="372065" y="1500033"/>
                </a:lnTo>
                <a:lnTo>
                  <a:pt x="374602" y="1491770"/>
                </a:lnTo>
                <a:lnTo>
                  <a:pt x="378091" y="1483824"/>
                </a:lnTo>
                <a:lnTo>
                  <a:pt x="382532" y="1475879"/>
                </a:lnTo>
                <a:lnTo>
                  <a:pt x="384752" y="1472383"/>
                </a:lnTo>
                <a:lnTo>
                  <a:pt x="387924" y="1468569"/>
                </a:lnTo>
                <a:lnTo>
                  <a:pt x="390462" y="1465073"/>
                </a:lnTo>
                <a:lnTo>
                  <a:pt x="393634" y="1461895"/>
                </a:lnTo>
                <a:lnTo>
                  <a:pt x="397123" y="1458717"/>
                </a:lnTo>
                <a:lnTo>
                  <a:pt x="400295" y="1455221"/>
                </a:lnTo>
                <a:lnTo>
                  <a:pt x="406956" y="1450136"/>
                </a:lnTo>
                <a:lnTo>
                  <a:pt x="413934" y="1445687"/>
                </a:lnTo>
                <a:lnTo>
                  <a:pt x="420912" y="1441873"/>
                </a:lnTo>
                <a:lnTo>
                  <a:pt x="428207" y="1439013"/>
                </a:lnTo>
                <a:lnTo>
                  <a:pt x="436137" y="1436470"/>
                </a:lnTo>
                <a:lnTo>
                  <a:pt x="443750" y="1434881"/>
                </a:lnTo>
                <a:lnTo>
                  <a:pt x="451362" y="1433928"/>
                </a:lnTo>
                <a:lnTo>
                  <a:pt x="459609" y="1433610"/>
                </a:lnTo>
                <a:lnTo>
                  <a:pt x="467222" y="1433928"/>
                </a:lnTo>
                <a:lnTo>
                  <a:pt x="475152" y="1434881"/>
                </a:lnTo>
                <a:lnTo>
                  <a:pt x="482764" y="1436788"/>
                </a:lnTo>
                <a:lnTo>
                  <a:pt x="490060" y="1439013"/>
                </a:lnTo>
                <a:lnTo>
                  <a:pt x="497672" y="1442191"/>
                </a:lnTo>
                <a:lnTo>
                  <a:pt x="504650" y="1446004"/>
                </a:lnTo>
                <a:lnTo>
                  <a:pt x="511629" y="1450454"/>
                </a:lnTo>
                <a:lnTo>
                  <a:pt x="517655" y="1455221"/>
                </a:lnTo>
                <a:lnTo>
                  <a:pt x="726367" y="1633832"/>
                </a:lnTo>
                <a:lnTo>
                  <a:pt x="830405" y="1723137"/>
                </a:lnTo>
                <a:lnTo>
                  <a:pt x="843410" y="1734261"/>
                </a:lnTo>
                <a:lnTo>
                  <a:pt x="850071" y="1740299"/>
                </a:lnTo>
                <a:lnTo>
                  <a:pt x="857366" y="1746973"/>
                </a:lnTo>
                <a:lnTo>
                  <a:pt x="867517" y="1757461"/>
                </a:lnTo>
                <a:lnTo>
                  <a:pt x="877350" y="1768585"/>
                </a:lnTo>
                <a:lnTo>
                  <a:pt x="886865" y="1780026"/>
                </a:lnTo>
                <a:lnTo>
                  <a:pt x="896064" y="1791785"/>
                </a:lnTo>
                <a:lnTo>
                  <a:pt x="900504" y="1797824"/>
                </a:lnTo>
                <a:lnTo>
                  <a:pt x="904628" y="1804180"/>
                </a:lnTo>
                <a:lnTo>
                  <a:pt x="908117" y="1810218"/>
                </a:lnTo>
                <a:lnTo>
                  <a:pt x="911923" y="1816892"/>
                </a:lnTo>
                <a:lnTo>
                  <a:pt x="918902" y="1829923"/>
                </a:lnTo>
                <a:lnTo>
                  <a:pt x="925880" y="1843271"/>
                </a:lnTo>
                <a:lnTo>
                  <a:pt x="929369" y="1850263"/>
                </a:lnTo>
                <a:lnTo>
                  <a:pt x="931906" y="1857572"/>
                </a:lnTo>
                <a:lnTo>
                  <a:pt x="936981" y="1871874"/>
                </a:lnTo>
                <a:lnTo>
                  <a:pt x="941739" y="1887129"/>
                </a:lnTo>
                <a:lnTo>
                  <a:pt x="944277" y="1898252"/>
                </a:lnTo>
                <a:lnTo>
                  <a:pt x="946180" y="1909376"/>
                </a:lnTo>
                <a:lnTo>
                  <a:pt x="946814" y="1924313"/>
                </a:lnTo>
                <a:lnTo>
                  <a:pt x="972190" y="2246576"/>
                </a:lnTo>
                <a:lnTo>
                  <a:pt x="976313" y="2301875"/>
                </a:lnTo>
                <a:lnTo>
                  <a:pt x="459609" y="2301875"/>
                </a:lnTo>
                <a:lnTo>
                  <a:pt x="25058" y="1710425"/>
                </a:lnTo>
                <a:lnTo>
                  <a:pt x="0" y="1676419"/>
                </a:lnTo>
                <a:lnTo>
                  <a:pt x="0" y="1647816"/>
                </a:lnTo>
                <a:lnTo>
                  <a:pt x="0" y="1103084"/>
                </a:lnTo>
                <a:lnTo>
                  <a:pt x="317" y="1098635"/>
                </a:lnTo>
                <a:lnTo>
                  <a:pt x="634" y="1093867"/>
                </a:lnTo>
                <a:lnTo>
                  <a:pt x="952" y="1089418"/>
                </a:lnTo>
                <a:lnTo>
                  <a:pt x="1903" y="1084969"/>
                </a:lnTo>
                <a:lnTo>
                  <a:pt x="2855" y="1080519"/>
                </a:lnTo>
                <a:lnTo>
                  <a:pt x="3806" y="1076070"/>
                </a:lnTo>
                <a:lnTo>
                  <a:pt x="7295" y="1068125"/>
                </a:lnTo>
                <a:lnTo>
                  <a:pt x="11102" y="1059861"/>
                </a:lnTo>
                <a:lnTo>
                  <a:pt x="15225" y="1052552"/>
                </a:lnTo>
                <a:lnTo>
                  <a:pt x="20617" y="1045560"/>
                </a:lnTo>
                <a:lnTo>
                  <a:pt x="26327" y="1039204"/>
                </a:lnTo>
                <a:lnTo>
                  <a:pt x="32671" y="1033483"/>
                </a:lnTo>
                <a:lnTo>
                  <a:pt x="39649" y="1028080"/>
                </a:lnTo>
                <a:lnTo>
                  <a:pt x="46944" y="1023631"/>
                </a:lnTo>
                <a:lnTo>
                  <a:pt x="55191" y="1020135"/>
                </a:lnTo>
                <a:lnTo>
                  <a:pt x="63121" y="1016639"/>
                </a:lnTo>
                <a:lnTo>
                  <a:pt x="67562" y="1015685"/>
                </a:lnTo>
                <a:lnTo>
                  <a:pt x="72002" y="1014414"/>
                </a:lnTo>
                <a:lnTo>
                  <a:pt x="76443" y="1013779"/>
                </a:lnTo>
                <a:lnTo>
                  <a:pt x="80884" y="1013461"/>
                </a:lnTo>
                <a:lnTo>
                  <a:pt x="85324" y="1013143"/>
                </a:lnTo>
                <a:lnTo>
                  <a:pt x="90082" y="1012825"/>
                </a:lnTo>
                <a:close/>
                <a:moveTo>
                  <a:pt x="1479299" y="812949"/>
                </a:moveTo>
                <a:lnTo>
                  <a:pt x="1478664" y="831995"/>
                </a:lnTo>
                <a:lnTo>
                  <a:pt x="1477712" y="850724"/>
                </a:lnTo>
                <a:lnTo>
                  <a:pt x="1476125" y="870087"/>
                </a:lnTo>
                <a:lnTo>
                  <a:pt x="1474538" y="888816"/>
                </a:lnTo>
                <a:lnTo>
                  <a:pt x="1472951" y="907227"/>
                </a:lnTo>
                <a:lnTo>
                  <a:pt x="1470729" y="925638"/>
                </a:lnTo>
                <a:lnTo>
                  <a:pt x="1467872" y="943732"/>
                </a:lnTo>
                <a:lnTo>
                  <a:pt x="1465332" y="961826"/>
                </a:lnTo>
                <a:lnTo>
                  <a:pt x="1462475" y="979919"/>
                </a:lnTo>
                <a:lnTo>
                  <a:pt x="1459618" y="997696"/>
                </a:lnTo>
                <a:lnTo>
                  <a:pt x="1456127" y="1014838"/>
                </a:lnTo>
                <a:lnTo>
                  <a:pt x="1452635" y="1032296"/>
                </a:lnTo>
                <a:lnTo>
                  <a:pt x="1448508" y="1049120"/>
                </a:lnTo>
                <a:lnTo>
                  <a:pt x="1444382" y="1065627"/>
                </a:lnTo>
                <a:lnTo>
                  <a:pt x="1440255" y="1082769"/>
                </a:lnTo>
                <a:lnTo>
                  <a:pt x="1435494" y="1098958"/>
                </a:lnTo>
                <a:lnTo>
                  <a:pt x="1602781" y="1098958"/>
                </a:lnTo>
                <a:lnTo>
                  <a:pt x="1611987" y="1082769"/>
                </a:lnTo>
                <a:lnTo>
                  <a:pt x="1620875" y="1066579"/>
                </a:lnTo>
                <a:lnTo>
                  <a:pt x="1629446" y="1050073"/>
                </a:lnTo>
                <a:lnTo>
                  <a:pt x="1637064" y="1032931"/>
                </a:lnTo>
                <a:lnTo>
                  <a:pt x="1644683" y="1016107"/>
                </a:lnTo>
                <a:lnTo>
                  <a:pt x="1651349" y="998331"/>
                </a:lnTo>
                <a:lnTo>
                  <a:pt x="1657698" y="980872"/>
                </a:lnTo>
                <a:lnTo>
                  <a:pt x="1663729" y="962778"/>
                </a:lnTo>
                <a:lnTo>
                  <a:pt x="1668808" y="945002"/>
                </a:lnTo>
                <a:lnTo>
                  <a:pt x="1674204" y="926273"/>
                </a:lnTo>
                <a:lnTo>
                  <a:pt x="1678013" y="907862"/>
                </a:lnTo>
                <a:lnTo>
                  <a:pt x="1682140" y="889133"/>
                </a:lnTo>
                <a:lnTo>
                  <a:pt x="1685632" y="870405"/>
                </a:lnTo>
                <a:lnTo>
                  <a:pt x="1688171" y="851359"/>
                </a:lnTo>
                <a:lnTo>
                  <a:pt x="1690393" y="831995"/>
                </a:lnTo>
                <a:lnTo>
                  <a:pt x="1691980" y="812949"/>
                </a:lnTo>
                <a:lnTo>
                  <a:pt x="1479299" y="812949"/>
                </a:lnTo>
                <a:close/>
                <a:moveTo>
                  <a:pt x="1074888" y="812949"/>
                </a:moveTo>
                <a:lnTo>
                  <a:pt x="1074888" y="1098958"/>
                </a:lnTo>
                <a:lnTo>
                  <a:pt x="1357087" y="1098958"/>
                </a:lnTo>
                <a:lnTo>
                  <a:pt x="1362166" y="1082769"/>
                </a:lnTo>
                <a:lnTo>
                  <a:pt x="1366928" y="1066262"/>
                </a:lnTo>
                <a:lnTo>
                  <a:pt x="1371372" y="1049438"/>
                </a:lnTo>
                <a:lnTo>
                  <a:pt x="1375498" y="1032296"/>
                </a:lnTo>
                <a:lnTo>
                  <a:pt x="1379625" y="1015155"/>
                </a:lnTo>
                <a:lnTo>
                  <a:pt x="1383117" y="997696"/>
                </a:lnTo>
                <a:lnTo>
                  <a:pt x="1386926" y="980237"/>
                </a:lnTo>
                <a:lnTo>
                  <a:pt x="1390100" y="962143"/>
                </a:lnTo>
                <a:lnTo>
                  <a:pt x="1393275" y="944049"/>
                </a:lnTo>
                <a:lnTo>
                  <a:pt x="1395814" y="925638"/>
                </a:lnTo>
                <a:lnTo>
                  <a:pt x="1398036" y="907227"/>
                </a:lnTo>
                <a:lnTo>
                  <a:pt x="1400258" y="888816"/>
                </a:lnTo>
                <a:lnTo>
                  <a:pt x="1402163" y="870087"/>
                </a:lnTo>
                <a:lnTo>
                  <a:pt x="1403433" y="851359"/>
                </a:lnTo>
                <a:lnTo>
                  <a:pt x="1404702" y="831995"/>
                </a:lnTo>
                <a:lnTo>
                  <a:pt x="1405655" y="812949"/>
                </a:lnTo>
                <a:lnTo>
                  <a:pt x="1074888" y="812949"/>
                </a:lnTo>
                <a:close/>
                <a:moveTo>
                  <a:pt x="671112" y="812949"/>
                </a:moveTo>
                <a:lnTo>
                  <a:pt x="671747" y="831995"/>
                </a:lnTo>
                <a:lnTo>
                  <a:pt x="673016" y="851359"/>
                </a:lnTo>
                <a:lnTo>
                  <a:pt x="674604" y="870087"/>
                </a:lnTo>
                <a:lnTo>
                  <a:pt x="676191" y="888816"/>
                </a:lnTo>
                <a:lnTo>
                  <a:pt x="678413" y="907227"/>
                </a:lnTo>
                <a:lnTo>
                  <a:pt x="680952" y="925638"/>
                </a:lnTo>
                <a:lnTo>
                  <a:pt x="683492" y="944049"/>
                </a:lnTo>
                <a:lnTo>
                  <a:pt x="686666" y="962143"/>
                </a:lnTo>
                <a:lnTo>
                  <a:pt x="689523" y="980237"/>
                </a:lnTo>
                <a:lnTo>
                  <a:pt x="693015" y="997696"/>
                </a:lnTo>
                <a:lnTo>
                  <a:pt x="696824" y="1015155"/>
                </a:lnTo>
                <a:lnTo>
                  <a:pt x="700951" y="1032296"/>
                </a:lnTo>
                <a:lnTo>
                  <a:pt x="705395" y="1049438"/>
                </a:lnTo>
                <a:lnTo>
                  <a:pt x="709839" y="1066262"/>
                </a:lnTo>
                <a:lnTo>
                  <a:pt x="714600" y="1082769"/>
                </a:lnTo>
                <a:lnTo>
                  <a:pt x="719362" y="1098958"/>
                </a:lnTo>
                <a:lnTo>
                  <a:pt x="1001243" y="1098958"/>
                </a:lnTo>
                <a:lnTo>
                  <a:pt x="1001243" y="812949"/>
                </a:lnTo>
                <a:lnTo>
                  <a:pt x="671112" y="812949"/>
                </a:lnTo>
                <a:close/>
                <a:moveTo>
                  <a:pt x="384469" y="812949"/>
                </a:moveTo>
                <a:lnTo>
                  <a:pt x="386056" y="831995"/>
                </a:lnTo>
                <a:lnTo>
                  <a:pt x="388278" y="851359"/>
                </a:lnTo>
                <a:lnTo>
                  <a:pt x="390817" y="870405"/>
                </a:lnTo>
                <a:lnTo>
                  <a:pt x="394309" y="889133"/>
                </a:lnTo>
                <a:lnTo>
                  <a:pt x="398118" y="907862"/>
                </a:lnTo>
                <a:lnTo>
                  <a:pt x="402562" y="926273"/>
                </a:lnTo>
                <a:lnTo>
                  <a:pt x="407324" y="945002"/>
                </a:lnTo>
                <a:lnTo>
                  <a:pt x="412720" y="962778"/>
                </a:lnTo>
                <a:lnTo>
                  <a:pt x="418434" y="980872"/>
                </a:lnTo>
                <a:lnTo>
                  <a:pt x="425100" y="998331"/>
                </a:lnTo>
                <a:lnTo>
                  <a:pt x="431766" y="1016107"/>
                </a:lnTo>
                <a:lnTo>
                  <a:pt x="439067" y="1032931"/>
                </a:lnTo>
                <a:lnTo>
                  <a:pt x="447321" y="1050073"/>
                </a:lnTo>
                <a:lnTo>
                  <a:pt x="455256" y="1066579"/>
                </a:lnTo>
                <a:lnTo>
                  <a:pt x="464145" y="1082769"/>
                </a:lnTo>
                <a:lnTo>
                  <a:pt x="473350" y="1098958"/>
                </a:lnTo>
                <a:lnTo>
                  <a:pt x="640956" y="1098958"/>
                </a:lnTo>
                <a:lnTo>
                  <a:pt x="635877" y="1082769"/>
                </a:lnTo>
                <a:lnTo>
                  <a:pt x="632067" y="1065627"/>
                </a:lnTo>
                <a:lnTo>
                  <a:pt x="627941" y="1049120"/>
                </a:lnTo>
                <a:lnTo>
                  <a:pt x="623814" y="1032296"/>
                </a:lnTo>
                <a:lnTo>
                  <a:pt x="620005" y="1014838"/>
                </a:lnTo>
                <a:lnTo>
                  <a:pt x="616830" y="997696"/>
                </a:lnTo>
                <a:lnTo>
                  <a:pt x="613974" y="979919"/>
                </a:lnTo>
                <a:lnTo>
                  <a:pt x="610799" y="961826"/>
                </a:lnTo>
                <a:lnTo>
                  <a:pt x="608260" y="943732"/>
                </a:lnTo>
                <a:lnTo>
                  <a:pt x="605720" y="925638"/>
                </a:lnTo>
                <a:lnTo>
                  <a:pt x="603816" y="907227"/>
                </a:lnTo>
                <a:lnTo>
                  <a:pt x="602229" y="888816"/>
                </a:lnTo>
                <a:lnTo>
                  <a:pt x="600324" y="870087"/>
                </a:lnTo>
                <a:lnTo>
                  <a:pt x="599054" y="850724"/>
                </a:lnTo>
                <a:lnTo>
                  <a:pt x="598102" y="831995"/>
                </a:lnTo>
                <a:lnTo>
                  <a:pt x="596832" y="812949"/>
                </a:lnTo>
                <a:lnTo>
                  <a:pt x="384469" y="812949"/>
                </a:lnTo>
                <a:close/>
                <a:moveTo>
                  <a:pt x="1438033" y="443773"/>
                </a:moveTo>
                <a:lnTo>
                  <a:pt x="1442477" y="460280"/>
                </a:lnTo>
                <a:lnTo>
                  <a:pt x="1446921" y="477738"/>
                </a:lnTo>
                <a:lnTo>
                  <a:pt x="1451048" y="495197"/>
                </a:lnTo>
                <a:lnTo>
                  <a:pt x="1454857" y="512656"/>
                </a:lnTo>
                <a:lnTo>
                  <a:pt x="1458349" y="530433"/>
                </a:lnTo>
                <a:lnTo>
                  <a:pt x="1461840" y="548526"/>
                </a:lnTo>
                <a:lnTo>
                  <a:pt x="1464698" y="566620"/>
                </a:lnTo>
                <a:lnTo>
                  <a:pt x="1467554" y="585031"/>
                </a:lnTo>
                <a:lnTo>
                  <a:pt x="1469776" y="603760"/>
                </a:lnTo>
                <a:lnTo>
                  <a:pt x="1471998" y="622488"/>
                </a:lnTo>
                <a:lnTo>
                  <a:pt x="1474220" y="641535"/>
                </a:lnTo>
                <a:lnTo>
                  <a:pt x="1475808" y="660581"/>
                </a:lnTo>
                <a:lnTo>
                  <a:pt x="1477077" y="680262"/>
                </a:lnTo>
                <a:lnTo>
                  <a:pt x="1478347" y="699308"/>
                </a:lnTo>
                <a:lnTo>
                  <a:pt x="1479299" y="719306"/>
                </a:lnTo>
                <a:lnTo>
                  <a:pt x="1479934" y="738987"/>
                </a:lnTo>
                <a:lnTo>
                  <a:pt x="1692933" y="738987"/>
                </a:lnTo>
                <a:lnTo>
                  <a:pt x="1691663" y="718988"/>
                </a:lnTo>
                <a:lnTo>
                  <a:pt x="1690076" y="699308"/>
                </a:lnTo>
                <a:lnTo>
                  <a:pt x="1687854" y="679309"/>
                </a:lnTo>
                <a:lnTo>
                  <a:pt x="1684679" y="659946"/>
                </a:lnTo>
                <a:lnTo>
                  <a:pt x="1681505" y="640582"/>
                </a:lnTo>
                <a:lnTo>
                  <a:pt x="1677378" y="621536"/>
                </a:lnTo>
                <a:lnTo>
                  <a:pt x="1672934" y="602808"/>
                </a:lnTo>
                <a:lnTo>
                  <a:pt x="1667855" y="584396"/>
                </a:lnTo>
                <a:lnTo>
                  <a:pt x="1662142" y="565350"/>
                </a:lnTo>
                <a:lnTo>
                  <a:pt x="1656110" y="547574"/>
                </a:lnTo>
                <a:lnTo>
                  <a:pt x="1649444" y="529480"/>
                </a:lnTo>
                <a:lnTo>
                  <a:pt x="1642461" y="511704"/>
                </a:lnTo>
                <a:lnTo>
                  <a:pt x="1634525" y="494245"/>
                </a:lnTo>
                <a:lnTo>
                  <a:pt x="1626589" y="477104"/>
                </a:lnTo>
                <a:lnTo>
                  <a:pt x="1617701" y="460280"/>
                </a:lnTo>
                <a:lnTo>
                  <a:pt x="1608495" y="443773"/>
                </a:lnTo>
                <a:lnTo>
                  <a:pt x="1438033" y="443773"/>
                </a:lnTo>
                <a:close/>
                <a:moveTo>
                  <a:pt x="1074888" y="443773"/>
                </a:moveTo>
                <a:lnTo>
                  <a:pt x="1074888" y="738987"/>
                </a:lnTo>
                <a:lnTo>
                  <a:pt x="1405972" y="738987"/>
                </a:lnTo>
                <a:lnTo>
                  <a:pt x="1405337" y="719306"/>
                </a:lnTo>
                <a:lnTo>
                  <a:pt x="1404702" y="699625"/>
                </a:lnTo>
                <a:lnTo>
                  <a:pt x="1403115" y="680262"/>
                </a:lnTo>
                <a:lnTo>
                  <a:pt x="1401528" y="660581"/>
                </a:lnTo>
                <a:lnTo>
                  <a:pt x="1399941" y="641535"/>
                </a:lnTo>
                <a:lnTo>
                  <a:pt x="1397719" y="622171"/>
                </a:lnTo>
                <a:lnTo>
                  <a:pt x="1394862" y="603442"/>
                </a:lnTo>
                <a:lnTo>
                  <a:pt x="1392322" y="585031"/>
                </a:lnTo>
                <a:lnTo>
                  <a:pt x="1389466" y="566620"/>
                </a:lnTo>
                <a:lnTo>
                  <a:pt x="1385656" y="548209"/>
                </a:lnTo>
                <a:lnTo>
                  <a:pt x="1382482" y="530115"/>
                </a:lnTo>
                <a:lnTo>
                  <a:pt x="1378355" y="512339"/>
                </a:lnTo>
                <a:lnTo>
                  <a:pt x="1374229" y="494562"/>
                </a:lnTo>
                <a:lnTo>
                  <a:pt x="1369467" y="477421"/>
                </a:lnTo>
                <a:lnTo>
                  <a:pt x="1365023" y="460280"/>
                </a:lnTo>
                <a:lnTo>
                  <a:pt x="1359944" y="443773"/>
                </a:lnTo>
                <a:lnTo>
                  <a:pt x="1074888" y="443773"/>
                </a:lnTo>
                <a:close/>
                <a:moveTo>
                  <a:pt x="716505" y="443773"/>
                </a:moveTo>
                <a:lnTo>
                  <a:pt x="711426" y="460280"/>
                </a:lnTo>
                <a:lnTo>
                  <a:pt x="706664" y="477421"/>
                </a:lnTo>
                <a:lnTo>
                  <a:pt x="702220" y="494562"/>
                </a:lnTo>
                <a:lnTo>
                  <a:pt x="698094" y="512339"/>
                </a:lnTo>
                <a:lnTo>
                  <a:pt x="694284" y="530115"/>
                </a:lnTo>
                <a:lnTo>
                  <a:pt x="690475" y="548209"/>
                </a:lnTo>
                <a:lnTo>
                  <a:pt x="687301" y="566620"/>
                </a:lnTo>
                <a:lnTo>
                  <a:pt x="683809" y="585031"/>
                </a:lnTo>
                <a:lnTo>
                  <a:pt x="681270" y="603442"/>
                </a:lnTo>
                <a:lnTo>
                  <a:pt x="678730" y="622171"/>
                </a:lnTo>
                <a:lnTo>
                  <a:pt x="676508" y="641535"/>
                </a:lnTo>
                <a:lnTo>
                  <a:pt x="674604" y="660581"/>
                </a:lnTo>
                <a:lnTo>
                  <a:pt x="673334" y="680262"/>
                </a:lnTo>
                <a:lnTo>
                  <a:pt x="672064" y="699625"/>
                </a:lnTo>
                <a:lnTo>
                  <a:pt x="671112" y="719306"/>
                </a:lnTo>
                <a:lnTo>
                  <a:pt x="670159" y="738987"/>
                </a:lnTo>
                <a:lnTo>
                  <a:pt x="1001243" y="738987"/>
                </a:lnTo>
                <a:lnTo>
                  <a:pt x="1001243" y="443773"/>
                </a:lnTo>
                <a:lnTo>
                  <a:pt x="716505" y="443773"/>
                </a:lnTo>
                <a:close/>
                <a:moveTo>
                  <a:pt x="467954" y="443773"/>
                </a:moveTo>
                <a:lnTo>
                  <a:pt x="458748" y="460280"/>
                </a:lnTo>
                <a:lnTo>
                  <a:pt x="450178" y="477104"/>
                </a:lnTo>
                <a:lnTo>
                  <a:pt x="442242" y="494245"/>
                </a:lnTo>
                <a:lnTo>
                  <a:pt x="434306" y="511704"/>
                </a:lnTo>
                <a:lnTo>
                  <a:pt x="427005" y="529480"/>
                </a:lnTo>
                <a:lnTo>
                  <a:pt x="420339" y="547574"/>
                </a:lnTo>
                <a:lnTo>
                  <a:pt x="413990" y="565350"/>
                </a:lnTo>
                <a:lnTo>
                  <a:pt x="408594" y="584396"/>
                </a:lnTo>
                <a:lnTo>
                  <a:pt x="403515" y="602808"/>
                </a:lnTo>
                <a:lnTo>
                  <a:pt x="399071" y="621536"/>
                </a:lnTo>
                <a:lnTo>
                  <a:pt x="394944" y="640582"/>
                </a:lnTo>
                <a:lnTo>
                  <a:pt x="391452" y="659946"/>
                </a:lnTo>
                <a:lnTo>
                  <a:pt x="388595" y="679309"/>
                </a:lnTo>
                <a:lnTo>
                  <a:pt x="386373" y="699308"/>
                </a:lnTo>
                <a:lnTo>
                  <a:pt x="384469" y="718988"/>
                </a:lnTo>
                <a:lnTo>
                  <a:pt x="383516" y="738987"/>
                </a:lnTo>
                <a:lnTo>
                  <a:pt x="596515" y="738987"/>
                </a:lnTo>
                <a:lnTo>
                  <a:pt x="597150" y="719306"/>
                </a:lnTo>
                <a:lnTo>
                  <a:pt x="598102" y="699308"/>
                </a:lnTo>
                <a:lnTo>
                  <a:pt x="599054" y="680262"/>
                </a:lnTo>
                <a:lnTo>
                  <a:pt x="600641" y="660581"/>
                </a:lnTo>
                <a:lnTo>
                  <a:pt x="602229" y="641535"/>
                </a:lnTo>
                <a:lnTo>
                  <a:pt x="604451" y="622488"/>
                </a:lnTo>
                <a:lnTo>
                  <a:pt x="606673" y="603760"/>
                </a:lnTo>
                <a:lnTo>
                  <a:pt x="608577" y="585031"/>
                </a:lnTo>
                <a:lnTo>
                  <a:pt x="611752" y="566620"/>
                </a:lnTo>
                <a:lnTo>
                  <a:pt x="614608" y="548526"/>
                </a:lnTo>
                <a:lnTo>
                  <a:pt x="618100" y="530433"/>
                </a:lnTo>
                <a:lnTo>
                  <a:pt x="621592" y="512656"/>
                </a:lnTo>
                <a:lnTo>
                  <a:pt x="625401" y="495197"/>
                </a:lnTo>
                <a:lnTo>
                  <a:pt x="629528" y="477738"/>
                </a:lnTo>
                <a:lnTo>
                  <a:pt x="633654" y="460280"/>
                </a:lnTo>
                <a:lnTo>
                  <a:pt x="638099" y="443773"/>
                </a:lnTo>
                <a:lnTo>
                  <a:pt x="467954" y="443773"/>
                </a:lnTo>
                <a:close/>
                <a:moveTo>
                  <a:pt x="1306615" y="168557"/>
                </a:moveTo>
                <a:lnTo>
                  <a:pt x="1314234" y="178715"/>
                </a:lnTo>
                <a:lnTo>
                  <a:pt x="1322487" y="189826"/>
                </a:lnTo>
                <a:lnTo>
                  <a:pt x="1329788" y="200936"/>
                </a:lnTo>
                <a:lnTo>
                  <a:pt x="1337406" y="212046"/>
                </a:lnTo>
                <a:lnTo>
                  <a:pt x="1345025" y="223791"/>
                </a:lnTo>
                <a:lnTo>
                  <a:pt x="1352326" y="235536"/>
                </a:lnTo>
                <a:lnTo>
                  <a:pt x="1359309" y="247916"/>
                </a:lnTo>
                <a:lnTo>
                  <a:pt x="1365975" y="260613"/>
                </a:lnTo>
                <a:lnTo>
                  <a:pt x="1372959" y="272993"/>
                </a:lnTo>
                <a:lnTo>
                  <a:pt x="1379308" y="286326"/>
                </a:lnTo>
                <a:lnTo>
                  <a:pt x="1385656" y="299658"/>
                </a:lnTo>
                <a:lnTo>
                  <a:pt x="1391688" y="312990"/>
                </a:lnTo>
                <a:lnTo>
                  <a:pt x="1398036" y="326957"/>
                </a:lnTo>
                <a:lnTo>
                  <a:pt x="1403433" y="340924"/>
                </a:lnTo>
                <a:lnTo>
                  <a:pt x="1409464" y="355209"/>
                </a:lnTo>
                <a:lnTo>
                  <a:pt x="1414543" y="369811"/>
                </a:lnTo>
                <a:lnTo>
                  <a:pt x="1559293" y="369811"/>
                </a:lnTo>
                <a:lnTo>
                  <a:pt x="1546913" y="353939"/>
                </a:lnTo>
                <a:lnTo>
                  <a:pt x="1533581" y="338067"/>
                </a:lnTo>
                <a:lnTo>
                  <a:pt x="1520248" y="322831"/>
                </a:lnTo>
                <a:lnTo>
                  <a:pt x="1505964" y="308229"/>
                </a:lnTo>
                <a:lnTo>
                  <a:pt x="1491679" y="293627"/>
                </a:lnTo>
                <a:lnTo>
                  <a:pt x="1476760" y="280294"/>
                </a:lnTo>
                <a:lnTo>
                  <a:pt x="1461523" y="266645"/>
                </a:lnTo>
                <a:lnTo>
                  <a:pt x="1445969" y="253630"/>
                </a:lnTo>
                <a:lnTo>
                  <a:pt x="1429780" y="240932"/>
                </a:lnTo>
                <a:lnTo>
                  <a:pt x="1412956" y="229187"/>
                </a:lnTo>
                <a:lnTo>
                  <a:pt x="1396132" y="217760"/>
                </a:lnTo>
                <a:lnTo>
                  <a:pt x="1378673" y="206650"/>
                </a:lnTo>
                <a:lnTo>
                  <a:pt x="1361531" y="196492"/>
                </a:lnTo>
                <a:lnTo>
                  <a:pt x="1343438" y="186651"/>
                </a:lnTo>
                <a:lnTo>
                  <a:pt x="1325026" y="177128"/>
                </a:lnTo>
                <a:lnTo>
                  <a:pt x="1306615" y="168557"/>
                </a:lnTo>
                <a:close/>
                <a:moveTo>
                  <a:pt x="770151" y="168557"/>
                </a:moveTo>
                <a:lnTo>
                  <a:pt x="751423" y="177128"/>
                </a:lnTo>
                <a:lnTo>
                  <a:pt x="733329" y="186651"/>
                </a:lnTo>
                <a:lnTo>
                  <a:pt x="715235" y="196492"/>
                </a:lnTo>
                <a:lnTo>
                  <a:pt x="697459" y="206650"/>
                </a:lnTo>
                <a:lnTo>
                  <a:pt x="680317" y="217760"/>
                </a:lnTo>
                <a:lnTo>
                  <a:pt x="663176" y="229187"/>
                </a:lnTo>
                <a:lnTo>
                  <a:pt x="646669" y="240932"/>
                </a:lnTo>
                <a:lnTo>
                  <a:pt x="630798" y="253630"/>
                </a:lnTo>
                <a:lnTo>
                  <a:pt x="614926" y="266645"/>
                </a:lnTo>
                <a:lnTo>
                  <a:pt x="599372" y="280294"/>
                </a:lnTo>
                <a:lnTo>
                  <a:pt x="584770" y="293627"/>
                </a:lnTo>
                <a:lnTo>
                  <a:pt x="570485" y="308229"/>
                </a:lnTo>
                <a:lnTo>
                  <a:pt x="556518" y="322831"/>
                </a:lnTo>
                <a:lnTo>
                  <a:pt x="542868" y="338067"/>
                </a:lnTo>
                <a:lnTo>
                  <a:pt x="529536" y="353939"/>
                </a:lnTo>
                <a:lnTo>
                  <a:pt x="516839" y="369811"/>
                </a:lnTo>
                <a:lnTo>
                  <a:pt x="661906" y="369811"/>
                </a:lnTo>
                <a:lnTo>
                  <a:pt x="667303" y="355209"/>
                </a:lnTo>
                <a:lnTo>
                  <a:pt x="673016" y="340924"/>
                </a:lnTo>
                <a:lnTo>
                  <a:pt x="678730" y="326957"/>
                </a:lnTo>
                <a:lnTo>
                  <a:pt x="684761" y="312990"/>
                </a:lnTo>
                <a:lnTo>
                  <a:pt x="690793" y="299658"/>
                </a:lnTo>
                <a:lnTo>
                  <a:pt x="697141" y="286326"/>
                </a:lnTo>
                <a:lnTo>
                  <a:pt x="703808" y="272993"/>
                </a:lnTo>
                <a:lnTo>
                  <a:pt x="710474" y="260613"/>
                </a:lnTo>
                <a:lnTo>
                  <a:pt x="717457" y="247916"/>
                </a:lnTo>
                <a:lnTo>
                  <a:pt x="724441" y="235536"/>
                </a:lnTo>
                <a:lnTo>
                  <a:pt x="731424" y="223791"/>
                </a:lnTo>
                <a:lnTo>
                  <a:pt x="738725" y="212046"/>
                </a:lnTo>
                <a:lnTo>
                  <a:pt x="746661" y="200936"/>
                </a:lnTo>
                <a:lnTo>
                  <a:pt x="754280" y="189826"/>
                </a:lnTo>
                <a:lnTo>
                  <a:pt x="762215" y="178715"/>
                </a:lnTo>
                <a:lnTo>
                  <a:pt x="770151" y="168557"/>
                </a:lnTo>
                <a:close/>
                <a:moveTo>
                  <a:pt x="1074888" y="112372"/>
                </a:moveTo>
                <a:lnTo>
                  <a:pt x="1074888" y="369811"/>
                </a:lnTo>
                <a:lnTo>
                  <a:pt x="1333597" y="369811"/>
                </a:lnTo>
                <a:lnTo>
                  <a:pt x="1324392" y="347908"/>
                </a:lnTo>
                <a:lnTo>
                  <a:pt x="1314551" y="326640"/>
                </a:lnTo>
                <a:lnTo>
                  <a:pt x="1304393" y="306324"/>
                </a:lnTo>
                <a:lnTo>
                  <a:pt x="1293600" y="286326"/>
                </a:lnTo>
                <a:lnTo>
                  <a:pt x="1282490" y="267597"/>
                </a:lnTo>
                <a:lnTo>
                  <a:pt x="1271063" y="249503"/>
                </a:lnTo>
                <a:lnTo>
                  <a:pt x="1259318" y="232362"/>
                </a:lnTo>
                <a:lnTo>
                  <a:pt x="1247255" y="215538"/>
                </a:lnTo>
                <a:lnTo>
                  <a:pt x="1234558" y="199983"/>
                </a:lnTo>
                <a:lnTo>
                  <a:pt x="1221860" y="185699"/>
                </a:lnTo>
                <a:lnTo>
                  <a:pt x="1215194" y="178715"/>
                </a:lnTo>
                <a:lnTo>
                  <a:pt x="1208528" y="172049"/>
                </a:lnTo>
                <a:lnTo>
                  <a:pt x="1201862" y="165383"/>
                </a:lnTo>
                <a:lnTo>
                  <a:pt x="1194878" y="159352"/>
                </a:lnTo>
                <a:lnTo>
                  <a:pt x="1188212" y="153321"/>
                </a:lnTo>
                <a:lnTo>
                  <a:pt x="1181229" y="147924"/>
                </a:lnTo>
                <a:lnTo>
                  <a:pt x="1174245" y="142210"/>
                </a:lnTo>
                <a:lnTo>
                  <a:pt x="1167262" y="137131"/>
                </a:lnTo>
                <a:lnTo>
                  <a:pt x="1159961" y="132370"/>
                </a:lnTo>
                <a:lnTo>
                  <a:pt x="1152977" y="127608"/>
                </a:lnTo>
                <a:lnTo>
                  <a:pt x="1145359" y="123164"/>
                </a:lnTo>
                <a:lnTo>
                  <a:pt x="1138058" y="119038"/>
                </a:lnTo>
                <a:lnTo>
                  <a:pt x="1122503" y="116816"/>
                </a:lnTo>
                <a:lnTo>
                  <a:pt x="1106632" y="114911"/>
                </a:lnTo>
                <a:lnTo>
                  <a:pt x="1090760" y="113641"/>
                </a:lnTo>
                <a:lnTo>
                  <a:pt x="1074888" y="112372"/>
                </a:lnTo>
                <a:close/>
                <a:moveTo>
                  <a:pt x="1001243" y="112372"/>
                </a:moveTo>
                <a:lnTo>
                  <a:pt x="985372" y="113641"/>
                </a:lnTo>
                <a:lnTo>
                  <a:pt x="969500" y="114911"/>
                </a:lnTo>
                <a:lnTo>
                  <a:pt x="953628" y="116816"/>
                </a:lnTo>
                <a:lnTo>
                  <a:pt x="938391" y="119038"/>
                </a:lnTo>
                <a:lnTo>
                  <a:pt x="930773" y="123164"/>
                </a:lnTo>
                <a:lnTo>
                  <a:pt x="923789" y="127608"/>
                </a:lnTo>
                <a:lnTo>
                  <a:pt x="916488" y="132370"/>
                </a:lnTo>
                <a:lnTo>
                  <a:pt x="909505" y="137131"/>
                </a:lnTo>
                <a:lnTo>
                  <a:pt x="902204" y="142210"/>
                </a:lnTo>
                <a:lnTo>
                  <a:pt x="895220" y="147924"/>
                </a:lnTo>
                <a:lnTo>
                  <a:pt x="888554" y="153321"/>
                </a:lnTo>
                <a:lnTo>
                  <a:pt x="881571" y="159352"/>
                </a:lnTo>
                <a:lnTo>
                  <a:pt x="874587" y="165383"/>
                </a:lnTo>
                <a:lnTo>
                  <a:pt x="867921" y="172049"/>
                </a:lnTo>
                <a:lnTo>
                  <a:pt x="861255" y="178715"/>
                </a:lnTo>
                <a:lnTo>
                  <a:pt x="854589" y="185699"/>
                </a:lnTo>
                <a:lnTo>
                  <a:pt x="841574" y="199983"/>
                </a:lnTo>
                <a:lnTo>
                  <a:pt x="829194" y="215538"/>
                </a:lnTo>
                <a:lnTo>
                  <a:pt x="817132" y="232362"/>
                </a:lnTo>
                <a:lnTo>
                  <a:pt x="805069" y="249503"/>
                </a:lnTo>
                <a:lnTo>
                  <a:pt x="793641" y="267597"/>
                </a:lnTo>
                <a:lnTo>
                  <a:pt x="782849" y="286326"/>
                </a:lnTo>
                <a:lnTo>
                  <a:pt x="772056" y="306324"/>
                </a:lnTo>
                <a:lnTo>
                  <a:pt x="762215" y="326640"/>
                </a:lnTo>
                <a:lnTo>
                  <a:pt x="752058" y="347908"/>
                </a:lnTo>
                <a:lnTo>
                  <a:pt x="742852" y="369811"/>
                </a:lnTo>
                <a:lnTo>
                  <a:pt x="1001243" y="369811"/>
                </a:lnTo>
                <a:lnTo>
                  <a:pt x="1001243" y="112372"/>
                </a:lnTo>
                <a:close/>
                <a:moveTo>
                  <a:pt x="1018702" y="0"/>
                </a:moveTo>
                <a:lnTo>
                  <a:pt x="1038066" y="0"/>
                </a:lnTo>
                <a:lnTo>
                  <a:pt x="1058064" y="0"/>
                </a:lnTo>
                <a:lnTo>
                  <a:pt x="1077745" y="635"/>
                </a:lnTo>
                <a:lnTo>
                  <a:pt x="1097109" y="2222"/>
                </a:lnTo>
                <a:lnTo>
                  <a:pt x="1116790" y="4127"/>
                </a:lnTo>
                <a:lnTo>
                  <a:pt x="1135836" y="6349"/>
                </a:lnTo>
                <a:lnTo>
                  <a:pt x="1154882" y="8888"/>
                </a:lnTo>
                <a:lnTo>
                  <a:pt x="1173928" y="11745"/>
                </a:lnTo>
                <a:lnTo>
                  <a:pt x="1192656" y="15554"/>
                </a:lnTo>
                <a:lnTo>
                  <a:pt x="1211067" y="19363"/>
                </a:lnTo>
                <a:lnTo>
                  <a:pt x="1229479" y="23807"/>
                </a:lnTo>
                <a:lnTo>
                  <a:pt x="1247890" y="29204"/>
                </a:lnTo>
                <a:lnTo>
                  <a:pt x="1265984" y="34283"/>
                </a:lnTo>
                <a:lnTo>
                  <a:pt x="1284077" y="39997"/>
                </a:lnTo>
                <a:lnTo>
                  <a:pt x="1301854" y="46345"/>
                </a:lnTo>
                <a:lnTo>
                  <a:pt x="1318995" y="53011"/>
                </a:lnTo>
                <a:lnTo>
                  <a:pt x="1336454" y="59995"/>
                </a:lnTo>
                <a:lnTo>
                  <a:pt x="1353278" y="67931"/>
                </a:lnTo>
                <a:lnTo>
                  <a:pt x="1370420" y="75549"/>
                </a:lnTo>
                <a:lnTo>
                  <a:pt x="1386926" y="84120"/>
                </a:lnTo>
                <a:lnTo>
                  <a:pt x="1403433" y="92373"/>
                </a:lnTo>
                <a:lnTo>
                  <a:pt x="1419622" y="101579"/>
                </a:lnTo>
                <a:lnTo>
                  <a:pt x="1435494" y="110784"/>
                </a:lnTo>
                <a:lnTo>
                  <a:pt x="1451365" y="120942"/>
                </a:lnTo>
                <a:lnTo>
                  <a:pt x="1466602" y="131100"/>
                </a:lnTo>
                <a:lnTo>
                  <a:pt x="1482156" y="141576"/>
                </a:lnTo>
                <a:lnTo>
                  <a:pt x="1496758" y="152686"/>
                </a:lnTo>
                <a:lnTo>
                  <a:pt x="1511360" y="163796"/>
                </a:lnTo>
                <a:lnTo>
                  <a:pt x="1525962" y="175224"/>
                </a:lnTo>
                <a:lnTo>
                  <a:pt x="1539929" y="187286"/>
                </a:lnTo>
                <a:lnTo>
                  <a:pt x="1553579" y="199349"/>
                </a:lnTo>
                <a:lnTo>
                  <a:pt x="1567229" y="212046"/>
                </a:lnTo>
                <a:lnTo>
                  <a:pt x="1579926" y="224743"/>
                </a:lnTo>
                <a:lnTo>
                  <a:pt x="1592941" y="237758"/>
                </a:lnTo>
                <a:lnTo>
                  <a:pt x="1605638" y="251408"/>
                </a:lnTo>
                <a:lnTo>
                  <a:pt x="1617701" y="265057"/>
                </a:lnTo>
                <a:lnTo>
                  <a:pt x="1629763" y="279025"/>
                </a:lnTo>
                <a:lnTo>
                  <a:pt x="1641191" y="293309"/>
                </a:lnTo>
                <a:lnTo>
                  <a:pt x="1652618" y="308229"/>
                </a:lnTo>
                <a:lnTo>
                  <a:pt x="1663411" y="323148"/>
                </a:lnTo>
                <a:lnTo>
                  <a:pt x="1674204" y="338385"/>
                </a:lnTo>
                <a:lnTo>
                  <a:pt x="1684044" y="353939"/>
                </a:lnTo>
                <a:lnTo>
                  <a:pt x="1693885" y="369493"/>
                </a:lnTo>
                <a:lnTo>
                  <a:pt x="1703091" y="385365"/>
                </a:lnTo>
                <a:lnTo>
                  <a:pt x="1712296" y="401554"/>
                </a:lnTo>
                <a:lnTo>
                  <a:pt x="1720867" y="418061"/>
                </a:lnTo>
                <a:lnTo>
                  <a:pt x="1729438" y="434567"/>
                </a:lnTo>
                <a:lnTo>
                  <a:pt x="1737056" y="451709"/>
                </a:lnTo>
                <a:lnTo>
                  <a:pt x="1744992" y="468533"/>
                </a:lnTo>
                <a:lnTo>
                  <a:pt x="1751976" y="485992"/>
                </a:lnTo>
                <a:lnTo>
                  <a:pt x="1758324" y="503133"/>
                </a:lnTo>
                <a:lnTo>
                  <a:pt x="1764673" y="520910"/>
                </a:lnTo>
                <a:lnTo>
                  <a:pt x="1770704" y="539003"/>
                </a:lnTo>
                <a:lnTo>
                  <a:pt x="1775783" y="557097"/>
                </a:lnTo>
                <a:lnTo>
                  <a:pt x="1780862" y="575508"/>
                </a:lnTo>
                <a:lnTo>
                  <a:pt x="1785306" y="593919"/>
                </a:lnTo>
                <a:lnTo>
                  <a:pt x="1789433" y="612331"/>
                </a:lnTo>
                <a:lnTo>
                  <a:pt x="1793242" y="631059"/>
                </a:lnTo>
                <a:lnTo>
                  <a:pt x="1796099" y="650423"/>
                </a:lnTo>
                <a:lnTo>
                  <a:pt x="1798956" y="669151"/>
                </a:lnTo>
                <a:lnTo>
                  <a:pt x="1801178" y="688515"/>
                </a:lnTo>
                <a:lnTo>
                  <a:pt x="1802765" y="707878"/>
                </a:lnTo>
                <a:lnTo>
                  <a:pt x="1804035" y="727242"/>
                </a:lnTo>
                <a:lnTo>
                  <a:pt x="1804987" y="746923"/>
                </a:lnTo>
                <a:lnTo>
                  <a:pt x="1804987" y="766921"/>
                </a:lnTo>
                <a:lnTo>
                  <a:pt x="1804987" y="786285"/>
                </a:lnTo>
                <a:lnTo>
                  <a:pt x="1804035" y="806283"/>
                </a:lnTo>
                <a:lnTo>
                  <a:pt x="1802765" y="825646"/>
                </a:lnTo>
                <a:lnTo>
                  <a:pt x="1801178" y="845010"/>
                </a:lnTo>
                <a:lnTo>
                  <a:pt x="1798956" y="864056"/>
                </a:lnTo>
                <a:lnTo>
                  <a:pt x="1796099" y="883419"/>
                </a:lnTo>
                <a:lnTo>
                  <a:pt x="1793242" y="902465"/>
                </a:lnTo>
                <a:lnTo>
                  <a:pt x="1789433" y="921194"/>
                </a:lnTo>
                <a:lnTo>
                  <a:pt x="1785306" y="939605"/>
                </a:lnTo>
                <a:lnTo>
                  <a:pt x="1780862" y="958016"/>
                </a:lnTo>
                <a:lnTo>
                  <a:pt x="1775783" y="976428"/>
                </a:lnTo>
                <a:lnTo>
                  <a:pt x="1770704" y="994521"/>
                </a:lnTo>
                <a:lnTo>
                  <a:pt x="1764673" y="1012298"/>
                </a:lnTo>
                <a:lnTo>
                  <a:pt x="1758324" y="1030074"/>
                </a:lnTo>
                <a:lnTo>
                  <a:pt x="1751976" y="1047851"/>
                </a:lnTo>
                <a:lnTo>
                  <a:pt x="1744992" y="1064992"/>
                </a:lnTo>
                <a:lnTo>
                  <a:pt x="1737056" y="1082134"/>
                </a:lnTo>
                <a:lnTo>
                  <a:pt x="1729438" y="1098958"/>
                </a:lnTo>
                <a:lnTo>
                  <a:pt x="1720867" y="1115464"/>
                </a:lnTo>
                <a:lnTo>
                  <a:pt x="1712296" y="1132288"/>
                </a:lnTo>
                <a:lnTo>
                  <a:pt x="1703091" y="1147843"/>
                </a:lnTo>
                <a:lnTo>
                  <a:pt x="1693885" y="1164349"/>
                </a:lnTo>
                <a:lnTo>
                  <a:pt x="1684044" y="1179586"/>
                </a:lnTo>
                <a:lnTo>
                  <a:pt x="1674204" y="1195140"/>
                </a:lnTo>
                <a:lnTo>
                  <a:pt x="1663411" y="1210377"/>
                </a:lnTo>
                <a:lnTo>
                  <a:pt x="1652618" y="1225297"/>
                </a:lnTo>
                <a:lnTo>
                  <a:pt x="1641191" y="1239898"/>
                </a:lnTo>
                <a:lnTo>
                  <a:pt x="1629763" y="1254183"/>
                </a:lnTo>
                <a:lnTo>
                  <a:pt x="1617701" y="1268150"/>
                </a:lnTo>
                <a:lnTo>
                  <a:pt x="1605638" y="1282117"/>
                </a:lnTo>
                <a:lnTo>
                  <a:pt x="1592941" y="1295449"/>
                </a:lnTo>
                <a:lnTo>
                  <a:pt x="1579926" y="1308782"/>
                </a:lnTo>
                <a:lnTo>
                  <a:pt x="1567229" y="1321797"/>
                </a:lnTo>
                <a:lnTo>
                  <a:pt x="1553579" y="1334176"/>
                </a:lnTo>
                <a:lnTo>
                  <a:pt x="1539929" y="1346239"/>
                </a:lnTo>
                <a:lnTo>
                  <a:pt x="1525962" y="1357984"/>
                </a:lnTo>
                <a:lnTo>
                  <a:pt x="1511360" y="1370047"/>
                </a:lnTo>
                <a:lnTo>
                  <a:pt x="1496758" y="1381157"/>
                </a:lnTo>
                <a:lnTo>
                  <a:pt x="1482156" y="1391949"/>
                </a:lnTo>
                <a:lnTo>
                  <a:pt x="1466602" y="1402425"/>
                </a:lnTo>
                <a:lnTo>
                  <a:pt x="1451365" y="1412583"/>
                </a:lnTo>
                <a:lnTo>
                  <a:pt x="1435494" y="1422423"/>
                </a:lnTo>
                <a:lnTo>
                  <a:pt x="1419622" y="1431946"/>
                </a:lnTo>
                <a:lnTo>
                  <a:pt x="1403433" y="1441152"/>
                </a:lnTo>
                <a:lnTo>
                  <a:pt x="1386926" y="1449723"/>
                </a:lnTo>
                <a:lnTo>
                  <a:pt x="1370420" y="1457976"/>
                </a:lnTo>
                <a:lnTo>
                  <a:pt x="1353278" y="1465912"/>
                </a:lnTo>
                <a:lnTo>
                  <a:pt x="1336454" y="1473213"/>
                </a:lnTo>
                <a:lnTo>
                  <a:pt x="1318995" y="1480196"/>
                </a:lnTo>
                <a:lnTo>
                  <a:pt x="1301854" y="1487180"/>
                </a:lnTo>
                <a:lnTo>
                  <a:pt x="1284077" y="1493528"/>
                </a:lnTo>
                <a:lnTo>
                  <a:pt x="1265984" y="1498925"/>
                </a:lnTo>
                <a:lnTo>
                  <a:pt x="1247890" y="1504639"/>
                </a:lnTo>
                <a:lnTo>
                  <a:pt x="1229479" y="1509400"/>
                </a:lnTo>
                <a:lnTo>
                  <a:pt x="1211067" y="1514162"/>
                </a:lnTo>
                <a:lnTo>
                  <a:pt x="1192656" y="1518288"/>
                </a:lnTo>
                <a:lnTo>
                  <a:pt x="1173928" y="1521463"/>
                </a:lnTo>
                <a:lnTo>
                  <a:pt x="1154882" y="1524637"/>
                </a:lnTo>
                <a:lnTo>
                  <a:pt x="1135836" y="1527494"/>
                </a:lnTo>
                <a:lnTo>
                  <a:pt x="1116790" y="1529716"/>
                </a:lnTo>
                <a:lnTo>
                  <a:pt x="1097109" y="1531303"/>
                </a:lnTo>
                <a:lnTo>
                  <a:pt x="1077745" y="1532573"/>
                </a:lnTo>
                <a:lnTo>
                  <a:pt x="1058064" y="1533208"/>
                </a:lnTo>
                <a:lnTo>
                  <a:pt x="1038066" y="1533525"/>
                </a:lnTo>
                <a:lnTo>
                  <a:pt x="1018702" y="1533208"/>
                </a:lnTo>
                <a:lnTo>
                  <a:pt x="998704" y="1532573"/>
                </a:lnTo>
                <a:lnTo>
                  <a:pt x="979340" y="1531303"/>
                </a:lnTo>
                <a:lnTo>
                  <a:pt x="959977" y="1529716"/>
                </a:lnTo>
                <a:lnTo>
                  <a:pt x="940931" y="1527494"/>
                </a:lnTo>
                <a:lnTo>
                  <a:pt x="921567" y="1524637"/>
                </a:lnTo>
                <a:lnTo>
                  <a:pt x="902839" y="1521463"/>
                </a:lnTo>
                <a:lnTo>
                  <a:pt x="884110" y="1518288"/>
                </a:lnTo>
                <a:lnTo>
                  <a:pt x="865382" y="1514162"/>
                </a:lnTo>
                <a:lnTo>
                  <a:pt x="846970" y="1509400"/>
                </a:lnTo>
                <a:lnTo>
                  <a:pt x="828559" y="1504639"/>
                </a:lnTo>
                <a:lnTo>
                  <a:pt x="810465" y="1498925"/>
                </a:lnTo>
                <a:lnTo>
                  <a:pt x="792689" y="1493528"/>
                </a:lnTo>
                <a:lnTo>
                  <a:pt x="774913" y="1487180"/>
                </a:lnTo>
                <a:lnTo>
                  <a:pt x="757136" y="1480196"/>
                </a:lnTo>
                <a:lnTo>
                  <a:pt x="739995" y="1473213"/>
                </a:lnTo>
                <a:lnTo>
                  <a:pt x="722854" y="1465912"/>
                </a:lnTo>
                <a:lnTo>
                  <a:pt x="706030" y="1457976"/>
                </a:lnTo>
                <a:lnTo>
                  <a:pt x="689523" y="1449723"/>
                </a:lnTo>
                <a:lnTo>
                  <a:pt x="673334" y="1441152"/>
                </a:lnTo>
                <a:lnTo>
                  <a:pt x="657145" y="1431946"/>
                </a:lnTo>
                <a:lnTo>
                  <a:pt x="640956" y="1422423"/>
                </a:lnTo>
                <a:lnTo>
                  <a:pt x="625401" y="1412583"/>
                </a:lnTo>
                <a:lnTo>
                  <a:pt x="609847" y="1402425"/>
                </a:lnTo>
                <a:lnTo>
                  <a:pt x="594610" y="1391949"/>
                </a:lnTo>
                <a:lnTo>
                  <a:pt x="579691" y="1381157"/>
                </a:lnTo>
                <a:lnTo>
                  <a:pt x="565089" y="1370047"/>
                </a:lnTo>
                <a:lnTo>
                  <a:pt x="550804" y="1357984"/>
                </a:lnTo>
                <a:lnTo>
                  <a:pt x="536837" y="1346239"/>
                </a:lnTo>
                <a:lnTo>
                  <a:pt x="522870" y="1334176"/>
                </a:lnTo>
                <a:lnTo>
                  <a:pt x="509538" y="1321797"/>
                </a:lnTo>
                <a:lnTo>
                  <a:pt x="496205" y="1308782"/>
                </a:lnTo>
                <a:lnTo>
                  <a:pt x="483508" y="1295449"/>
                </a:lnTo>
                <a:lnTo>
                  <a:pt x="470811" y="1282117"/>
                </a:lnTo>
                <a:lnTo>
                  <a:pt x="458748" y="1268150"/>
                </a:lnTo>
                <a:lnTo>
                  <a:pt x="447003" y="1254183"/>
                </a:lnTo>
                <a:lnTo>
                  <a:pt x="435258" y="1239898"/>
                </a:lnTo>
                <a:lnTo>
                  <a:pt x="424148" y="1225297"/>
                </a:lnTo>
                <a:lnTo>
                  <a:pt x="413038" y="1210377"/>
                </a:lnTo>
                <a:lnTo>
                  <a:pt x="402562" y="1195140"/>
                </a:lnTo>
                <a:lnTo>
                  <a:pt x="392404" y="1179586"/>
                </a:lnTo>
                <a:lnTo>
                  <a:pt x="382881" y="1164349"/>
                </a:lnTo>
                <a:lnTo>
                  <a:pt x="373041" y="1147843"/>
                </a:lnTo>
                <a:lnTo>
                  <a:pt x="364470" y="1132288"/>
                </a:lnTo>
                <a:lnTo>
                  <a:pt x="355582" y="1115464"/>
                </a:lnTo>
                <a:lnTo>
                  <a:pt x="347329" y="1098958"/>
                </a:lnTo>
                <a:lnTo>
                  <a:pt x="339393" y="1082134"/>
                </a:lnTo>
                <a:lnTo>
                  <a:pt x="331775" y="1064992"/>
                </a:lnTo>
                <a:lnTo>
                  <a:pt x="324791" y="1047851"/>
                </a:lnTo>
                <a:lnTo>
                  <a:pt x="318125" y="1030074"/>
                </a:lnTo>
                <a:lnTo>
                  <a:pt x="312094" y="1012298"/>
                </a:lnTo>
                <a:lnTo>
                  <a:pt x="306062" y="994521"/>
                </a:lnTo>
                <a:lnTo>
                  <a:pt x="300666" y="976428"/>
                </a:lnTo>
                <a:lnTo>
                  <a:pt x="295904" y="958016"/>
                </a:lnTo>
                <a:lnTo>
                  <a:pt x="290825" y="939605"/>
                </a:lnTo>
                <a:lnTo>
                  <a:pt x="287016" y="921194"/>
                </a:lnTo>
                <a:lnTo>
                  <a:pt x="283525" y="902465"/>
                </a:lnTo>
                <a:lnTo>
                  <a:pt x="280350" y="883419"/>
                </a:lnTo>
                <a:lnTo>
                  <a:pt x="277811" y="864056"/>
                </a:lnTo>
                <a:lnTo>
                  <a:pt x="275589" y="845010"/>
                </a:lnTo>
                <a:lnTo>
                  <a:pt x="273684" y="825646"/>
                </a:lnTo>
                <a:lnTo>
                  <a:pt x="272414" y="806283"/>
                </a:lnTo>
                <a:lnTo>
                  <a:pt x="271779" y="786285"/>
                </a:lnTo>
                <a:lnTo>
                  <a:pt x="271462" y="766921"/>
                </a:lnTo>
                <a:lnTo>
                  <a:pt x="271779" y="746923"/>
                </a:lnTo>
                <a:lnTo>
                  <a:pt x="272414" y="727242"/>
                </a:lnTo>
                <a:lnTo>
                  <a:pt x="273684" y="707878"/>
                </a:lnTo>
                <a:lnTo>
                  <a:pt x="275589" y="688515"/>
                </a:lnTo>
                <a:lnTo>
                  <a:pt x="277811" y="669151"/>
                </a:lnTo>
                <a:lnTo>
                  <a:pt x="280350" y="650423"/>
                </a:lnTo>
                <a:lnTo>
                  <a:pt x="283525" y="631059"/>
                </a:lnTo>
                <a:lnTo>
                  <a:pt x="287016" y="612331"/>
                </a:lnTo>
                <a:lnTo>
                  <a:pt x="290825" y="593919"/>
                </a:lnTo>
                <a:lnTo>
                  <a:pt x="295904" y="575508"/>
                </a:lnTo>
                <a:lnTo>
                  <a:pt x="300666" y="557097"/>
                </a:lnTo>
                <a:lnTo>
                  <a:pt x="306062" y="539003"/>
                </a:lnTo>
                <a:lnTo>
                  <a:pt x="312094" y="520910"/>
                </a:lnTo>
                <a:lnTo>
                  <a:pt x="318125" y="503133"/>
                </a:lnTo>
                <a:lnTo>
                  <a:pt x="324791" y="485992"/>
                </a:lnTo>
                <a:lnTo>
                  <a:pt x="331775" y="468533"/>
                </a:lnTo>
                <a:lnTo>
                  <a:pt x="339393" y="451709"/>
                </a:lnTo>
                <a:lnTo>
                  <a:pt x="347329" y="434567"/>
                </a:lnTo>
                <a:lnTo>
                  <a:pt x="355582" y="418061"/>
                </a:lnTo>
                <a:lnTo>
                  <a:pt x="364470" y="401554"/>
                </a:lnTo>
                <a:lnTo>
                  <a:pt x="373041" y="385365"/>
                </a:lnTo>
                <a:lnTo>
                  <a:pt x="382881" y="369493"/>
                </a:lnTo>
                <a:lnTo>
                  <a:pt x="392404" y="353939"/>
                </a:lnTo>
                <a:lnTo>
                  <a:pt x="402562" y="338385"/>
                </a:lnTo>
                <a:lnTo>
                  <a:pt x="413038" y="323148"/>
                </a:lnTo>
                <a:lnTo>
                  <a:pt x="424148" y="308229"/>
                </a:lnTo>
                <a:lnTo>
                  <a:pt x="435258" y="293309"/>
                </a:lnTo>
                <a:lnTo>
                  <a:pt x="447003" y="279025"/>
                </a:lnTo>
                <a:lnTo>
                  <a:pt x="458748" y="265057"/>
                </a:lnTo>
                <a:lnTo>
                  <a:pt x="470811" y="251408"/>
                </a:lnTo>
                <a:lnTo>
                  <a:pt x="483508" y="237758"/>
                </a:lnTo>
                <a:lnTo>
                  <a:pt x="496205" y="224743"/>
                </a:lnTo>
                <a:lnTo>
                  <a:pt x="509538" y="212046"/>
                </a:lnTo>
                <a:lnTo>
                  <a:pt x="522870" y="199349"/>
                </a:lnTo>
                <a:lnTo>
                  <a:pt x="536837" y="187286"/>
                </a:lnTo>
                <a:lnTo>
                  <a:pt x="550804" y="175224"/>
                </a:lnTo>
                <a:lnTo>
                  <a:pt x="565089" y="163796"/>
                </a:lnTo>
                <a:lnTo>
                  <a:pt x="579691" y="152686"/>
                </a:lnTo>
                <a:lnTo>
                  <a:pt x="594610" y="141576"/>
                </a:lnTo>
                <a:lnTo>
                  <a:pt x="609847" y="131100"/>
                </a:lnTo>
                <a:lnTo>
                  <a:pt x="625401" y="120942"/>
                </a:lnTo>
                <a:lnTo>
                  <a:pt x="640956" y="110784"/>
                </a:lnTo>
                <a:lnTo>
                  <a:pt x="657145" y="101579"/>
                </a:lnTo>
                <a:lnTo>
                  <a:pt x="673334" y="92373"/>
                </a:lnTo>
                <a:lnTo>
                  <a:pt x="689523" y="84120"/>
                </a:lnTo>
                <a:lnTo>
                  <a:pt x="706030" y="75549"/>
                </a:lnTo>
                <a:lnTo>
                  <a:pt x="722854" y="67931"/>
                </a:lnTo>
                <a:lnTo>
                  <a:pt x="739995" y="59995"/>
                </a:lnTo>
                <a:lnTo>
                  <a:pt x="757136" y="53011"/>
                </a:lnTo>
                <a:lnTo>
                  <a:pt x="774913" y="46345"/>
                </a:lnTo>
                <a:lnTo>
                  <a:pt x="792689" y="39997"/>
                </a:lnTo>
                <a:lnTo>
                  <a:pt x="810465" y="34283"/>
                </a:lnTo>
                <a:lnTo>
                  <a:pt x="828559" y="29204"/>
                </a:lnTo>
                <a:lnTo>
                  <a:pt x="846970" y="23807"/>
                </a:lnTo>
                <a:lnTo>
                  <a:pt x="865382" y="19363"/>
                </a:lnTo>
                <a:lnTo>
                  <a:pt x="884110" y="15554"/>
                </a:lnTo>
                <a:lnTo>
                  <a:pt x="902839" y="11745"/>
                </a:lnTo>
                <a:lnTo>
                  <a:pt x="921567" y="8888"/>
                </a:lnTo>
                <a:lnTo>
                  <a:pt x="940931" y="6349"/>
                </a:lnTo>
                <a:lnTo>
                  <a:pt x="959977" y="4127"/>
                </a:lnTo>
                <a:lnTo>
                  <a:pt x="979340" y="2222"/>
                </a:lnTo>
                <a:lnTo>
                  <a:pt x="998704" y="635"/>
                </a:lnTo>
                <a:lnTo>
                  <a:pt x="101870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14795" y="2122824"/>
            <a:ext cx="1681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PLATFORM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370686" y="3468337"/>
            <a:ext cx="1885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COMMUNITY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1089" y="81553"/>
            <a:ext cx="2327447" cy="552758"/>
            <a:chOff x="8029153" y="618763"/>
            <a:chExt cx="2327447" cy="552758"/>
          </a:xfrm>
        </p:grpSpPr>
        <p:sp>
          <p:nvSpPr>
            <p:cNvPr id="9" name="文本框 8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999615" y="277495"/>
            <a:ext cx="3566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Module 2 - Carbon Minus Coin project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6775" y="1083310"/>
            <a:ext cx="62249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000">
                <a:solidFill>
                  <a:srgbClr val="A22E8D"/>
                </a:solidFill>
                <a:latin typeface="Toppan Bunkyu Midashi Gothic" panose="020B0900000000000000" charset="-128"/>
                <a:ea typeface="Toppan Bunkyu Midashi Gothic" panose="020B0900000000000000" charset="-128"/>
                <a:cs typeface="Times New Roman Regular" panose="02020603050405020304" charset="0"/>
                <a:sym typeface="+mn-ea"/>
              </a:rPr>
              <a:t>Carbon Minus Coin project</a:t>
            </a:r>
            <a:endParaRPr lang="en-US" altLang="zh-CN" sz="3000">
              <a:solidFill>
                <a:srgbClr val="A22E8D"/>
              </a:solidFill>
              <a:latin typeface="Toppan Bunkyu Midashi Gothic" panose="020B0900000000000000" charset="-128"/>
              <a:ea typeface="Toppan Bunkyu Midashi Gothic" panose="020B0900000000000000" charset="-128"/>
              <a:cs typeface="Times New Roman Regular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_矩形 73"/>
          <p:cNvSpPr/>
          <p:nvPr>
            <p:custDataLst>
              <p:tags r:id="rId1"/>
            </p:custDataLst>
          </p:nvPr>
        </p:nvSpPr>
        <p:spPr>
          <a:xfrm>
            <a:off x="0" y="3515878"/>
            <a:ext cx="12389242" cy="1692770"/>
          </a:xfrm>
          <a:prstGeom prst="rect">
            <a:avLst/>
          </a:prstGeom>
          <a:solidFill>
            <a:srgbClr val="963A89"/>
          </a:solidFill>
          <a:ln>
            <a:solidFill>
              <a:srgbClr val="FDC0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DC006"/>
              </a:solidFill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5317928" y="3740316"/>
            <a:ext cx="432544" cy="496624"/>
          </a:xfrm>
          <a:custGeom>
            <a:avLst/>
            <a:gdLst>
              <a:gd name="T0" fmla="*/ 162 w 162"/>
              <a:gd name="T1" fmla="*/ 0 h 185"/>
              <a:gd name="T2" fmla="*/ 96 w 162"/>
              <a:gd name="T3" fmla="*/ 14 h 185"/>
              <a:gd name="T4" fmla="*/ 102 w 162"/>
              <a:gd name="T5" fmla="*/ 25 h 185"/>
              <a:gd name="T6" fmla="*/ 1 w 162"/>
              <a:gd name="T7" fmla="*/ 178 h 185"/>
              <a:gd name="T8" fmla="*/ 5 w 162"/>
              <a:gd name="T9" fmla="*/ 185 h 185"/>
              <a:gd name="T10" fmla="*/ 7 w 162"/>
              <a:gd name="T11" fmla="*/ 185 h 185"/>
              <a:gd name="T12" fmla="*/ 13 w 162"/>
              <a:gd name="T13" fmla="*/ 180 h 185"/>
              <a:gd name="T14" fmla="*/ 107 w 162"/>
              <a:gd name="T15" fmla="*/ 36 h 185"/>
              <a:gd name="T16" fmla="*/ 112 w 162"/>
              <a:gd name="T17" fmla="*/ 45 h 185"/>
              <a:gd name="T18" fmla="*/ 162 w 162"/>
              <a:gd name="T19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5">
                <a:moveTo>
                  <a:pt x="162" y="0"/>
                </a:moveTo>
                <a:cubicBezTo>
                  <a:pt x="96" y="14"/>
                  <a:pt x="96" y="14"/>
                  <a:pt x="96" y="1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51" y="62"/>
                  <a:pt x="14" y="117"/>
                  <a:pt x="1" y="178"/>
                </a:cubicBezTo>
                <a:cubicBezTo>
                  <a:pt x="0" y="181"/>
                  <a:pt x="2" y="184"/>
                  <a:pt x="5" y="185"/>
                </a:cubicBezTo>
                <a:cubicBezTo>
                  <a:pt x="6" y="185"/>
                  <a:pt x="6" y="185"/>
                  <a:pt x="7" y="185"/>
                </a:cubicBezTo>
                <a:cubicBezTo>
                  <a:pt x="10" y="185"/>
                  <a:pt x="12" y="183"/>
                  <a:pt x="13" y="180"/>
                </a:cubicBezTo>
                <a:cubicBezTo>
                  <a:pt x="25" y="123"/>
                  <a:pt x="59" y="71"/>
                  <a:pt x="107" y="36"/>
                </a:cubicBezTo>
                <a:cubicBezTo>
                  <a:pt x="112" y="45"/>
                  <a:pt x="112" y="45"/>
                  <a:pt x="112" y="45"/>
                </a:cubicBezTo>
                <a:lnTo>
                  <a:pt x="162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8848737" y="3831997"/>
            <a:ext cx="1074685" cy="1081359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chemeClr val="accent4">
              <a:lumMod val="25000"/>
              <a:lumOff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9727193" y="4499502"/>
            <a:ext cx="432544" cy="496624"/>
          </a:xfrm>
          <a:custGeom>
            <a:avLst/>
            <a:gdLst>
              <a:gd name="T0" fmla="*/ 0 w 162"/>
              <a:gd name="T1" fmla="*/ 185 h 185"/>
              <a:gd name="T2" fmla="*/ 66 w 162"/>
              <a:gd name="T3" fmla="*/ 171 h 185"/>
              <a:gd name="T4" fmla="*/ 60 w 162"/>
              <a:gd name="T5" fmla="*/ 160 h 185"/>
              <a:gd name="T6" fmla="*/ 161 w 162"/>
              <a:gd name="T7" fmla="*/ 8 h 185"/>
              <a:gd name="T8" fmla="*/ 156 w 162"/>
              <a:gd name="T9" fmla="*/ 0 h 185"/>
              <a:gd name="T10" fmla="*/ 155 w 162"/>
              <a:gd name="T11" fmla="*/ 0 h 185"/>
              <a:gd name="T12" fmla="*/ 149 w 162"/>
              <a:gd name="T13" fmla="*/ 5 h 185"/>
              <a:gd name="T14" fmla="*/ 54 w 162"/>
              <a:gd name="T15" fmla="*/ 149 h 185"/>
              <a:gd name="T16" fmla="*/ 50 w 162"/>
              <a:gd name="T17" fmla="*/ 140 h 185"/>
              <a:gd name="T18" fmla="*/ 0 w 162"/>
              <a:gd name="T19" fmla="*/ 18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" h="185">
                <a:moveTo>
                  <a:pt x="0" y="185"/>
                </a:moveTo>
                <a:cubicBezTo>
                  <a:pt x="66" y="171"/>
                  <a:pt x="66" y="171"/>
                  <a:pt x="66" y="171"/>
                </a:cubicBezTo>
                <a:cubicBezTo>
                  <a:pt x="60" y="160"/>
                  <a:pt x="60" y="160"/>
                  <a:pt x="60" y="160"/>
                </a:cubicBezTo>
                <a:cubicBezTo>
                  <a:pt x="111" y="124"/>
                  <a:pt x="147" y="69"/>
                  <a:pt x="161" y="8"/>
                </a:cubicBezTo>
                <a:cubicBezTo>
                  <a:pt x="162" y="4"/>
                  <a:pt x="159" y="1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2" y="0"/>
                  <a:pt x="150" y="2"/>
                  <a:pt x="149" y="5"/>
                </a:cubicBezTo>
                <a:cubicBezTo>
                  <a:pt x="136" y="63"/>
                  <a:pt x="102" y="114"/>
                  <a:pt x="54" y="149"/>
                </a:cubicBezTo>
                <a:cubicBezTo>
                  <a:pt x="50" y="140"/>
                  <a:pt x="50" y="140"/>
                  <a:pt x="50" y="140"/>
                </a:cubicBezTo>
                <a:lnTo>
                  <a:pt x="0" y="185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9062339" y="4046934"/>
            <a:ext cx="647481" cy="651485"/>
          </a:xfrm>
          <a:prstGeom prst="ellipse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5"/>
          <p:cNvSpPr>
            <a:spLocks noEditPoints="1"/>
          </p:cNvSpPr>
          <p:nvPr/>
        </p:nvSpPr>
        <p:spPr bwMode="auto">
          <a:xfrm>
            <a:off x="5528564" y="3841829"/>
            <a:ext cx="1074685" cy="1081359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rgbClr val="FFFEF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16"/>
          <p:cNvSpPr>
            <a:spLocks noChangeArrowheads="1"/>
          </p:cNvSpPr>
          <p:nvPr/>
        </p:nvSpPr>
        <p:spPr bwMode="auto">
          <a:xfrm>
            <a:off x="5742166" y="4046934"/>
            <a:ext cx="647481" cy="65148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7"/>
          <p:cNvSpPr>
            <a:spLocks noEditPoints="1"/>
          </p:cNvSpPr>
          <p:nvPr/>
        </p:nvSpPr>
        <p:spPr bwMode="auto">
          <a:xfrm>
            <a:off x="6635289" y="3831997"/>
            <a:ext cx="1074685" cy="1081359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18"/>
          <p:cNvSpPr>
            <a:spLocks noChangeArrowheads="1"/>
          </p:cNvSpPr>
          <p:nvPr/>
        </p:nvSpPr>
        <p:spPr bwMode="auto">
          <a:xfrm>
            <a:off x="6848890" y="4046934"/>
            <a:ext cx="647481" cy="651485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26" name="Freeform 19"/>
          <p:cNvSpPr>
            <a:spLocks noEditPoints="1"/>
          </p:cNvSpPr>
          <p:nvPr/>
        </p:nvSpPr>
        <p:spPr bwMode="auto">
          <a:xfrm>
            <a:off x="7742012" y="3831997"/>
            <a:ext cx="1074685" cy="1081359"/>
          </a:xfrm>
          <a:custGeom>
            <a:avLst/>
            <a:gdLst>
              <a:gd name="T0" fmla="*/ 373 w 402"/>
              <a:gd name="T1" fmla="*/ 209 h 402"/>
              <a:gd name="T2" fmla="*/ 372 w 402"/>
              <a:gd name="T3" fmla="*/ 190 h 402"/>
              <a:gd name="T4" fmla="*/ 401 w 402"/>
              <a:gd name="T5" fmla="*/ 170 h 402"/>
              <a:gd name="T6" fmla="*/ 389 w 402"/>
              <a:gd name="T7" fmla="*/ 124 h 402"/>
              <a:gd name="T8" fmla="*/ 353 w 402"/>
              <a:gd name="T9" fmla="*/ 123 h 402"/>
              <a:gd name="T10" fmla="*/ 344 w 402"/>
              <a:gd name="T11" fmla="*/ 107 h 402"/>
              <a:gd name="T12" fmla="*/ 360 w 402"/>
              <a:gd name="T13" fmla="*/ 74 h 402"/>
              <a:gd name="T14" fmla="*/ 325 w 402"/>
              <a:gd name="T15" fmla="*/ 41 h 402"/>
              <a:gd name="T16" fmla="*/ 293 w 402"/>
              <a:gd name="T17" fmla="*/ 57 h 402"/>
              <a:gd name="T18" fmla="*/ 277 w 402"/>
              <a:gd name="T19" fmla="*/ 48 h 402"/>
              <a:gd name="T20" fmla="*/ 275 w 402"/>
              <a:gd name="T21" fmla="*/ 12 h 402"/>
              <a:gd name="T22" fmla="*/ 251 w 402"/>
              <a:gd name="T23" fmla="*/ 6 h 402"/>
              <a:gd name="T24" fmla="*/ 228 w 402"/>
              <a:gd name="T25" fmla="*/ 0 h 402"/>
              <a:gd name="T26" fmla="*/ 209 w 402"/>
              <a:gd name="T27" fmla="*/ 30 h 402"/>
              <a:gd name="T28" fmla="*/ 190 w 402"/>
              <a:gd name="T29" fmla="*/ 30 h 402"/>
              <a:gd name="T30" fmla="*/ 170 w 402"/>
              <a:gd name="T31" fmla="*/ 1 h 402"/>
              <a:gd name="T32" fmla="*/ 124 w 402"/>
              <a:gd name="T33" fmla="*/ 13 h 402"/>
              <a:gd name="T34" fmla="*/ 122 w 402"/>
              <a:gd name="T35" fmla="*/ 49 h 402"/>
              <a:gd name="T36" fmla="*/ 106 w 402"/>
              <a:gd name="T37" fmla="*/ 59 h 402"/>
              <a:gd name="T38" fmla="*/ 74 w 402"/>
              <a:gd name="T39" fmla="*/ 43 h 402"/>
              <a:gd name="T40" fmla="*/ 41 w 402"/>
              <a:gd name="T41" fmla="*/ 77 h 402"/>
              <a:gd name="T42" fmla="*/ 56 w 402"/>
              <a:gd name="T43" fmla="*/ 109 h 402"/>
              <a:gd name="T44" fmla="*/ 47 w 402"/>
              <a:gd name="T45" fmla="*/ 126 h 402"/>
              <a:gd name="T46" fmla="*/ 12 w 402"/>
              <a:gd name="T47" fmla="*/ 128 h 402"/>
              <a:gd name="T48" fmla="*/ 6 w 402"/>
              <a:gd name="T49" fmla="*/ 151 h 402"/>
              <a:gd name="T50" fmla="*/ 0 w 402"/>
              <a:gd name="T51" fmla="*/ 174 h 402"/>
              <a:gd name="T52" fmla="*/ 30 w 402"/>
              <a:gd name="T53" fmla="*/ 194 h 402"/>
              <a:gd name="T54" fmla="*/ 30 w 402"/>
              <a:gd name="T55" fmla="*/ 212 h 402"/>
              <a:gd name="T56" fmla="*/ 0 w 402"/>
              <a:gd name="T57" fmla="*/ 233 h 402"/>
              <a:gd name="T58" fmla="*/ 13 w 402"/>
              <a:gd name="T59" fmla="*/ 279 h 402"/>
              <a:gd name="T60" fmla="*/ 49 w 402"/>
              <a:gd name="T61" fmla="*/ 280 h 402"/>
              <a:gd name="T62" fmla="*/ 59 w 402"/>
              <a:gd name="T63" fmla="*/ 296 h 402"/>
              <a:gd name="T64" fmla="*/ 43 w 402"/>
              <a:gd name="T65" fmla="*/ 328 h 402"/>
              <a:gd name="T66" fmla="*/ 77 w 402"/>
              <a:gd name="T67" fmla="*/ 362 h 402"/>
              <a:gd name="T68" fmla="*/ 109 w 402"/>
              <a:gd name="T69" fmla="*/ 345 h 402"/>
              <a:gd name="T70" fmla="*/ 125 w 402"/>
              <a:gd name="T71" fmla="*/ 355 h 402"/>
              <a:gd name="T72" fmla="*/ 128 w 402"/>
              <a:gd name="T73" fmla="*/ 390 h 402"/>
              <a:gd name="T74" fmla="*/ 150 w 402"/>
              <a:gd name="T75" fmla="*/ 396 h 402"/>
              <a:gd name="T76" fmla="*/ 174 w 402"/>
              <a:gd name="T77" fmla="*/ 402 h 402"/>
              <a:gd name="T78" fmla="*/ 194 w 402"/>
              <a:gd name="T79" fmla="*/ 373 h 402"/>
              <a:gd name="T80" fmla="*/ 212 w 402"/>
              <a:gd name="T81" fmla="*/ 372 h 402"/>
              <a:gd name="T82" fmla="*/ 232 w 402"/>
              <a:gd name="T83" fmla="*/ 402 h 402"/>
              <a:gd name="T84" fmla="*/ 278 w 402"/>
              <a:gd name="T85" fmla="*/ 389 h 402"/>
              <a:gd name="T86" fmla="*/ 280 w 402"/>
              <a:gd name="T87" fmla="*/ 353 h 402"/>
              <a:gd name="T88" fmla="*/ 296 w 402"/>
              <a:gd name="T89" fmla="*/ 344 h 402"/>
              <a:gd name="T90" fmla="*/ 328 w 402"/>
              <a:gd name="T91" fmla="*/ 360 h 402"/>
              <a:gd name="T92" fmla="*/ 362 w 402"/>
              <a:gd name="T93" fmla="*/ 326 h 402"/>
              <a:gd name="T94" fmla="*/ 345 w 402"/>
              <a:gd name="T95" fmla="*/ 294 h 402"/>
              <a:gd name="T96" fmla="*/ 354 w 402"/>
              <a:gd name="T97" fmla="*/ 277 h 402"/>
              <a:gd name="T98" fmla="*/ 390 w 402"/>
              <a:gd name="T99" fmla="*/ 275 h 402"/>
              <a:gd name="T100" fmla="*/ 396 w 402"/>
              <a:gd name="T101" fmla="*/ 251 h 402"/>
              <a:gd name="T102" fmla="*/ 402 w 402"/>
              <a:gd name="T103" fmla="*/ 229 h 402"/>
              <a:gd name="T104" fmla="*/ 373 w 402"/>
              <a:gd name="T105" fmla="*/ 209 h 402"/>
              <a:gd name="T106" fmla="*/ 373 w 402"/>
              <a:gd name="T107" fmla="*/ 209 h 402"/>
              <a:gd name="T108" fmla="*/ 166 w 402"/>
              <a:gd name="T109" fmla="*/ 335 h 402"/>
              <a:gd name="T110" fmla="*/ 67 w 402"/>
              <a:gd name="T111" fmla="*/ 167 h 402"/>
              <a:gd name="T112" fmla="*/ 235 w 402"/>
              <a:gd name="T113" fmla="*/ 68 h 402"/>
              <a:gd name="T114" fmla="*/ 335 w 402"/>
              <a:gd name="T115" fmla="*/ 236 h 402"/>
              <a:gd name="T116" fmla="*/ 166 w 402"/>
              <a:gd name="T117" fmla="*/ 335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2" h="402">
                <a:moveTo>
                  <a:pt x="373" y="209"/>
                </a:moveTo>
                <a:cubicBezTo>
                  <a:pt x="373" y="203"/>
                  <a:pt x="373" y="197"/>
                  <a:pt x="372" y="190"/>
                </a:cubicBezTo>
                <a:cubicBezTo>
                  <a:pt x="401" y="170"/>
                  <a:pt x="401" y="170"/>
                  <a:pt x="401" y="170"/>
                </a:cubicBezTo>
                <a:cubicBezTo>
                  <a:pt x="389" y="124"/>
                  <a:pt x="389" y="124"/>
                  <a:pt x="389" y="124"/>
                </a:cubicBezTo>
                <a:cubicBezTo>
                  <a:pt x="353" y="123"/>
                  <a:pt x="353" y="123"/>
                  <a:pt x="353" y="123"/>
                </a:cubicBezTo>
                <a:cubicBezTo>
                  <a:pt x="351" y="117"/>
                  <a:pt x="347" y="111"/>
                  <a:pt x="344" y="107"/>
                </a:cubicBezTo>
                <a:cubicBezTo>
                  <a:pt x="360" y="74"/>
                  <a:pt x="360" y="74"/>
                  <a:pt x="360" y="74"/>
                </a:cubicBezTo>
                <a:cubicBezTo>
                  <a:pt x="325" y="41"/>
                  <a:pt x="325" y="41"/>
                  <a:pt x="325" y="41"/>
                </a:cubicBezTo>
                <a:cubicBezTo>
                  <a:pt x="293" y="57"/>
                  <a:pt x="293" y="57"/>
                  <a:pt x="293" y="57"/>
                </a:cubicBezTo>
                <a:cubicBezTo>
                  <a:pt x="288" y="54"/>
                  <a:pt x="282" y="51"/>
                  <a:pt x="277" y="48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51" y="6"/>
                  <a:pt x="251" y="6"/>
                  <a:pt x="251" y="6"/>
                </a:cubicBezTo>
                <a:cubicBezTo>
                  <a:pt x="228" y="0"/>
                  <a:pt x="228" y="0"/>
                  <a:pt x="228" y="0"/>
                </a:cubicBezTo>
                <a:cubicBezTo>
                  <a:pt x="209" y="30"/>
                  <a:pt x="209" y="30"/>
                  <a:pt x="209" y="30"/>
                </a:cubicBezTo>
                <a:cubicBezTo>
                  <a:pt x="203" y="30"/>
                  <a:pt x="196" y="30"/>
                  <a:pt x="190" y="30"/>
                </a:cubicBezTo>
                <a:cubicBezTo>
                  <a:pt x="170" y="1"/>
                  <a:pt x="170" y="1"/>
                  <a:pt x="170" y="1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16" y="52"/>
                  <a:pt x="111" y="55"/>
                  <a:pt x="106" y="59"/>
                </a:cubicBezTo>
                <a:cubicBezTo>
                  <a:pt x="74" y="43"/>
                  <a:pt x="74" y="43"/>
                  <a:pt x="74" y="43"/>
                </a:cubicBezTo>
                <a:cubicBezTo>
                  <a:pt x="41" y="77"/>
                  <a:pt x="41" y="77"/>
                  <a:pt x="41" y="77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3" y="114"/>
                  <a:pt x="50" y="120"/>
                  <a:pt x="47" y="126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6" y="151"/>
                  <a:pt x="6" y="151"/>
                  <a:pt x="6" y="151"/>
                </a:cubicBezTo>
                <a:cubicBezTo>
                  <a:pt x="0" y="174"/>
                  <a:pt x="0" y="174"/>
                  <a:pt x="0" y="174"/>
                </a:cubicBezTo>
                <a:cubicBezTo>
                  <a:pt x="30" y="194"/>
                  <a:pt x="30" y="194"/>
                  <a:pt x="30" y="194"/>
                </a:cubicBezTo>
                <a:cubicBezTo>
                  <a:pt x="30" y="200"/>
                  <a:pt x="30" y="206"/>
                  <a:pt x="30" y="212"/>
                </a:cubicBezTo>
                <a:cubicBezTo>
                  <a:pt x="0" y="233"/>
                  <a:pt x="0" y="233"/>
                  <a:pt x="0" y="233"/>
                </a:cubicBezTo>
                <a:cubicBezTo>
                  <a:pt x="13" y="279"/>
                  <a:pt x="13" y="279"/>
                  <a:pt x="13" y="279"/>
                </a:cubicBezTo>
                <a:cubicBezTo>
                  <a:pt x="49" y="280"/>
                  <a:pt x="49" y="280"/>
                  <a:pt x="49" y="280"/>
                </a:cubicBezTo>
                <a:cubicBezTo>
                  <a:pt x="52" y="286"/>
                  <a:pt x="55" y="291"/>
                  <a:pt x="59" y="296"/>
                </a:cubicBezTo>
                <a:cubicBezTo>
                  <a:pt x="43" y="328"/>
                  <a:pt x="43" y="328"/>
                  <a:pt x="43" y="328"/>
                </a:cubicBezTo>
                <a:cubicBezTo>
                  <a:pt x="77" y="362"/>
                  <a:pt x="77" y="362"/>
                  <a:pt x="77" y="362"/>
                </a:cubicBezTo>
                <a:cubicBezTo>
                  <a:pt x="109" y="345"/>
                  <a:pt x="109" y="345"/>
                  <a:pt x="109" y="345"/>
                </a:cubicBezTo>
                <a:cubicBezTo>
                  <a:pt x="114" y="349"/>
                  <a:pt x="119" y="352"/>
                  <a:pt x="125" y="355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50" y="396"/>
                  <a:pt x="150" y="396"/>
                  <a:pt x="150" y="396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94" y="373"/>
                  <a:pt x="194" y="373"/>
                  <a:pt x="194" y="373"/>
                </a:cubicBezTo>
                <a:cubicBezTo>
                  <a:pt x="200" y="373"/>
                  <a:pt x="206" y="373"/>
                  <a:pt x="212" y="372"/>
                </a:cubicBezTo>
                <a:cubicBezTo>
                  <a:pt x="232" y="402"/>
                  <a:pt x="232" y="402"/>
                  <a:pt x="232" y="402"/>
                </a:cubicBezTo>
                <a:cubicBezTo>
                  <a:pt x="278" y="389"/>
                  <a:pt x="278" y="389"/>
                  <a:pt x="278" y="389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285" y="351"/>
                  <a:pt x="291" y="348"/>
                  <a:pt x="296" y="344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62" y="326"/>
                  <a:pt x="362" y="326"/>
                  <a:pt x="362" y="326"/>
                </a:cubicBezTo>
                <a:cubicBezTo>
                  <a:pt x="345" y="294"/>
                  <a:pt x="345" y="294"/>
                  <a:pt x="345" y="294"/>
                </a:cubicBezTo>
                <a:cubicBezTo>
                  <a:pt x="349" y="289"/>
                  <a:pt x="352" y="283"/>
                  <a:pt x="354" y="277"/>
                </a:cubicBezTo>
                <a:cubicBezTo>
                  <a:pt x="390" y="275"/>
                  <a:pt x="390" y="275"/>
                  <a:pt x="390" y="275"/>
                </a:cubicBezTo>
                <a:cubicBezTo>
                  <a:pt x="396" y="251"/>
                  <a:pt x="396" y="251"/>
                  <a:pt x="396" y="251"/>
                </a:cubicBezTo>
                <a:cubicBezTo>
                  <a:pt x="402" y="229"/>
                  <a:pt x="402" y="229"/>
                  <a:pt x="402" y="229"/>
                </a:cubicBezTo>
                <a:cubicBezTo>
                  <a:pt x="373" y="209"/>
                  <a:pt x="373" y="209"/>
                  <a:pt x="373" y="209"/>
                </a:cubicBezTo>
                <a:cubicBezTo>
                  <a:pt x="373" y="209"/>
                  <a:pt x="373" y="209"/>
                  <a:pt x="373" y="209"/>
                </a:cubicBezTo>
                <a:close/>
                <a:moveTo>
                  <a:pt x="166" y="335"/>
                </a:moveTo>
                <a:cubicBezTo>
                  <a:pt x="93" y="316"/>
                  <a:pt x="48" y="241"/>
                  <a:pt x="67" y="167"/>
                </a:cubicBezTo>
                <a:cubicBezTo>
                  <a:pt x="87" y="93"/>
                  <a:pt x="162" y="49"/>
                  <a:pt x="235" y="68"/>
                </a:cubicBezTo>
                <a:cubicBezTo>
                  <a:pt x="309" y="87"/>
                  <a:pt x="354" y="162"/>
                  <a:pt x="335" y="236"/>
                </a:cubicBezTo>
                <a:cubicBezTo>
                  <a:pt x="316" y="310"/>
                  <a:pt x="241" y="354"/>
                  <a:pt x="166" y="335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7955614" y="4046934"/>
            <a:ext cx="647481" cy="651485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1"/>
          <p:cNvSpPr>
            <a:spLocks noEditPoints="1"/>
          </p:cNvSpPr>
          <p:nvPr/>
        </p:nvSpPr>
        <p:spPr bwMode="auto">
          <a:xfrm>
            <a:off x="9262591" y="4251190"/>
            <a:ext cx="240302" cy="245642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2"/>
          <p:cNvSpPr>
            <a:spLocks noEditPoints="1"/>
          </p:cNvSpPr>
          <p:nvPr/>
        </p:nvSpPr>
        <p:spPr bwMode="auto">
          <a:xfrm>
            <a:off x="8147855" y="4235985"/>
            <a:ext cx="262998" cy="253652"/>
          </a:xfrm>
          <a:custGeom>
            <a:avLst/>
            <a:gdLst>
              <a:gd name="T0" fmla="*/ 59 w 98"/>
              <a:gd name="T1" fmla="*/ 0 h 94"/>
              <a:gd name="T2" fmla="*/ 70 w 98"/>
              <a:gd name="T3" fmla="*/ 11 h 94"/>
              <a:gd name="T4" fmla="*/ 79 w 98"/>
              <a:gd name="T5" fmla="*/ 14 h 94"/>
              <a:gd name="T6" fmla="*/ 98 w 98"/>
              <a:gd name="T7" fmla="*/ 34 h 94"/>
              <a:gd name="T8" fmla="*/ 92 w 98"/>
              <a:gd name="T9" fmla="*/ 89 h 94"/>
              <a:gd name="T10" fmla="*/ 19 w 98"/>
              <a:gd name="T11" fmla="*/ 94 h 94"/>
              <a:gd name="T12" fmla="*/ 5 w 98"/>
              <a:gd name="T13" fmla="*/ 88 h 94"/>
              <a:gd name="T14" fmla="*/ 0 w 98"/>
              <a:gd name="T15" fmla="*/ 34 h 94"/>
              <a:gd name="T16" fmla="*/ 19 w 98"/>
              <a:gd name="T17" fmla="*/ 14 h 94"/>
              <a:gd name="T18" fmla="*/ 27 w 98"/>
              <a:gd name="T19" fmla="*/ 11 h 94"/>
              <a:gd name="T20" fmla="*/ 38 w 98"/>
              <a:gd name="T21" fmla="*/ 0 h 94"/>
              <a:gd name="T22" fmla="*/ 69 w 98"/>
              <a:gd name="T23" fmla="*/ 22 h 94"/>
              <a:gd name="T24" fmla="*/ 68 w 98"/>
              <a:gd name="T25" fmla="*/ 22 h 94"/>
              <a:gd name="T26" fmla="*/ 29 w 98"/>
              <a:gd name="T27" fmla="*/ 22 h 94"/>
              <a:gd name="T28" fmla="*/ 11 w 98"/>
              <a:gd name="T29" fmla="*/ 25 h 94"/>
              <a:gd name="T30" fmla="*/ 7 w 98"/>
              <a:gd name="T31" fmla="*/ 34 h 94"/>
              <a:gd name="T32" fmla="*/ 18 w 98"/>
              <a:gd name="T33" fmla="*/ 52 h 94"/>
              <a:gd name="T34" fmla="*/ 20 w 98"/>
              <a:gd name="T35" fmla="*/ 43 h 94"/>
              <a:gd name="T36" fmla="*/ 37 w 98"/>
              <a:gd name="T37" fmla="*/ 43 h 94"/>
              <a:gd name="T38" fmla="*/ 39 w 98"/>
              <a:gd name="T39" fmla="*/ 45 h 94"/>
              <a:gd name="T40" fmla="*/ 59 w 98"/>
              <a:gd name="T41" fmla="*/ 52 h 94"/>
              <a:gd name="T42" fmla="*/ 61 w 98"/>
              <a:gd name="T43" fmla="*/ 43 h 94"/>
              <a:gd name="T44" fmla="*/ 77 w 98"/>
              <a:gd name="T45" fmla="*/ 43 h 94"/>
              <a:gd name="T46" fmla="*/ 80 w 98"/>
              <a:gd name="T47" fmla="*/ 45 h 94"/>
              <a:gd name="T48" fmla="*/ 91 w 98"/>
              <a:gd name="T49" fmla="*/ 52 h 94"/>
              <a:gd name="T50" fmla="*/ 87 w 98"/>
              <a:gd name="T51" fmla="*/ 25 h 94"/>
              <a:gd name="T52" fmla="*/ 69 w 98"/>
              <a:gd name="T53" fmla="*/ 22 h 94"/>
              <a:gd name="T54" fmla="*/ 32 w 98"/>
              <a:gd name="T55" fmla="*/ 14 h 94"/>
              <a:gd name="T56" fmla="*/ 66 w 98"/>
              <a:gd name="T57" fmla="*/ 11 h 94"/>
              <a:gd name="T58" fmla="*/ 59 w 98"/>
              <a:gd name="T59" fmla="*/ 4 h 94"/>
              <a:gd name="T60" fmla="*/ 34 w 98"/>
              <a:gd name="T61" fmla="*/ 6 h 94"/>
              <a:gd name="T62" fmla="*/ 32 w 98"/>
              <a:gd name="T63" fmla="*/ 14 h 94"/>
              <a:gd name="T64" fmla="*/ 7 w 98"/>
              <a:gd name="T65" fmla="*/ 57 h 94"/>
              <a:gd name="T66" fmla="*/ 11 w 98"/>
              <a:gd name="T67" fmla="*/ 83 h 94"/>
              <a:gd name="T68" fmla="*/ 19 w 98"/>
              <a:gd name="T69" fmla="*/ 87 h 94"/>
              <a:gd name="T70" fmla="*/ 87 w 98"/>
              <a:gd name="T71" fmla="*/ 83 h 94"/>
              <a:gd name="T72" fmla="*/ 91 w 98"/>
              <a:gd name="T73" fmla="*/ 57 h 94"/>
              <a:gd name="T74" fmla="*/ 80 w 98"/>
              <a:gd name="T75" fmla="*/ 63 h 94"/>
              <a:gd name="T76" fmla="*/ 77 w 98"/>
              <a:gd name="T77" fmla="*/ 66 h 94"/>
              <a:gd name="T78" fmla="*/ 59 w 98"/>
              <a:gd name="T79" fmla="*/ 63 h 94"/>
              <a:gd name="T80" fmla="*/ 59 w 98"/>
              <a:gd name="T81" fmla="*/ 57 h 94"/>
              <a:gd name="T82" fmla="*/ 39 w 98"/>
              <a:gd name="T83" fmla="*/ 63 h 94"/>
              <a:gd name="T84" fmla="*/ 36 w 98"/>
              <a:gd name="T85" fmla="*/ 66 h 94"/>
              <a:gd name="T86" fmla="*/ 18 w 98"/>
              <a:gd name="T87" fmla="*/ 63 h 94"/>
              <a:gd name="T88" fmla="*/ 18 w 98"/>
              <a:gd name="T89" fmla="*/ 57 h 94"/>
              <a:gd name="T90" fmla="*/ 34 w 98"/>
              <a:gd name="T91" fmla="*/ 48 h 94"/>
              <a:gd name="T92" fmla="*/ 23 w 98"/>
              <a:gd name="T93" fmla="*/ 48 h 94"/>
              <a:gd name="T94" fmla="*/ 23 w 98"/>
              <a:gd name="T95" fmla="*/ 54 h 94"/>
              <a:gd name="T96" fmla="*/ 23 w 98"/>
              <a:gd name="T97" fmla="*/ 61 h 94"/>
              <a:gd name="T98" fmla="*/ 34 w 98"/>
              <a:gd name="T99" fmla="*/ 54 h 94"/>
              <a:gd name="T100" fmla="*/ 34 w 98"/>
              <a:gd name="T101" fmla="*/ 54 h 94"/>
              <a:gd name="T102" fmla="*/ 75 w 98"/>
              <a:gd name="T103" fmla="*/ 48 h 94"/>
              <a:gd name="T104" fmla="*/ 64 w 98"/>
              <a:gd name="T105" fmla="*/ 48 h 94"/>
              <a:gd name="T106" fmla="*/ 64 w 98"/>
              <a:gd name="T107" fmla="*/ 54 h 94"/>
              <a:gd name="T108" fmla="*/ 64 w 98"/>
              <a:gd name="T109" fmla="*/ 61 h 94"/>
              <a:gd name="T110" fmla="*/ 75 w 98"/>
              <a:gd name="T111" fmla="*/ 54 h 94"/>
              <a:gd name="T112" fmla="*/ 75 w 98"/>
              <a:gd name="T113" fmla="*/ 5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8" h="94">
                <a:moveTo>
                  <a:pt x="38" y="0"/>
                </a:moveTo>
                <a:cubicBezTo>
                  <a:pt x="59" y="0"/>
                  <a:pt x="59" y="0"/>
                  <a:pt x="59" y="0"/>
                </a:cubicBezTo>
                <a:cubicBezTo>
                  <a:pt x="62" y="0"/>
                  <a:pt x="65" y="1"/>
                  <a:pt x="67" y="3"/>
                </a:cubicBezTo>
                <a:cubicBezTo>
                  <a:pt x="69" y="5"/>
                  <a:pt x="70" y="8"/>
                  <a:pt x="70" y="11"/>
                </a:cubicBezTo>
                <a:cubicBezTo>
                  <a:pt x="70" y="14"/>
                  <a:pt x="70" y="14"/>
                  <a:pt x="7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84" y="14"/>
                  <a:pt x="89" y="16"/>
                  <a:pt x="92" y="20"/>
                </a:cubicBezTo>
                <a:cubicBezTo>
                  <a:pt x="96" y="24"/>
                  <a:pt x="98" y="28"/>
                  <a:pt x="98" y="34"/>
                </a:cubicBezTo>
                <a:cubicBezTo>
                  <a:pt x="98" y="75"/>
                  <a:pt x="98" y="75"/>
                  <a:pt x="98" y="75"/>
                </a:cubicBezTo>
                <a:cubicBezTo>
                  <a:pt x="98" y="80"/>
                  <a:pt x="96" y="85"/>
                  <a:pt x="92" y="89"/>
                </a:cubicBezTo>
                <a:cubicBezTo>
                  <a:pt x="89" y="92"/>
                  <a:pt x="84" y="94"/>
                  <a:pt x="79" y="94"/>
                </a:cubicBezTo>
                <a:cubicBezTo>
                  <a:pt x="19" y="94"/>
                  <a:pt x="19" y="94"/>
                  <a:pt x="19" y="94"/>
                </a:cubicBezTo>
                <a:cubicBezTo>
                  <a:pt x="14" y="94"/>
                  <a:pt x="9" y="92"/>
                  <a:pt x="5" y="89"/>
                </a:cubicBezTo>
                <a:cubicBezTo>
                  <a:pt x="5" y="88"/>
                  <a:pt x="5" y="88"/>
                  <a:pt x="5" y="88"/>
                </a:cubicBezTo>
                <a:cubicBezTo>
                  <a:pt x="2" y="85"/>
                  <a:pt x="0" y="80"/>
                  <a:pt x="0" y="7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28"/>
                  <a:pt x="2" y="24"/>
                  <a:pt x="5" y="20"/>
                </a:cubicBezTo>
                <a:cubicBezTo>
                  <a:pt x="9" y="16"/>
                  <a:pt x="14" y="14"/>
                  <a:pt x="19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8"/>
                  <a:pt x="29" y="5"/>
                  <a:pt x="31" y="3"/>
                </a:cubicBezTo>
                <a:cubicBezTo>
                  <a:pt x="33" y="1"/>
                  <a:pt x="35" y="0"/>
                  <a:pt x="38" y="0"/>
                </a:cubicBezTo>
                <a:close/>
                <a:moveTo>
                  <a:pt x="69" y="22"/>
                </a:moveTo>
                <a:cubicBezTo>
                  <a:pt x="69" y="22"/>
                  <a:pt x="69" y="22"/>
                  <a:pt x="69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6" y="22"/>
                  <a:pt x="13" y="23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9" y="28"/>
                  <a:pt x="7" y="31"/>
                  <a:pt x="7" y="34"/>
                </a:cubicBezTo>
                <a:cubicBezTo>
                  <a:pt x="7" y="52"/>
                  <a:pt x="7" y="52"/>
                  <a:pt x="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4"/>
                  <a:pt x="19" y="43"/>
                  <a:pt x="20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37" y="43"/>
                  <a:pt x="37" y="43"/>
                  <a:pt x="37" y="43"/>
                </a:cubicBezTo>
                <a:cubicBezTo>
                  <a:pt x="38" y="43"/>
                  <a:pt x="39" y="44"/>
                  <a:pt x="39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9" y="52"/>
                  <a:pt x="39" y="52"/>
                  <a:pt x="3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45"/>
                  <a:pt x="59" y="45"/>
                  <a:pt x="59" y="45"/>
                </a:cubicBezTo>
                <a:cubicBezTo>
                  <a:pt x="59" y="44"/>
                  <a:pt x="60" y="43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79" y="43"/>
                  <a:pt x="80" y="44"/>
                  <a:pt x="80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80" y="52"/>
                  <a:pt x="80" y="52"/>
                  <a:pt x="8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34"/>
                  <a:pt x="91" y="34"/>
                  <a:pt x="91" y="34"/>
                </a:cubicBezTo>
                <a:cubicBezTo>
                  <a:pt x="91" y="31"/>
                  <a:pt x="89" y="28"/>
                  <a:pt x="87" y="25"/>
                </a:cubicBezTo>
                <a:cubicBezTo>
                  <a:pt x="85" y="23"/>
                  <a:pt x="82" y="22"/>
                  <a:pt x="79" y="22"/>
                </a:cubicBezTo>
                <a:cubicBezTo>
                  <a:pt x="69" y="22"/>
                  <a:pt x="69" y="22"/>
                  <a:pt x="69" y="22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9"/>
                  <a:pt x="65" y="7"/>
                  <a:pt x="64" y="6"/>
                </a:cubicBezTo>
                <a:cubicBezTo>
                  <a:pt x="63" y="5"/>
                  <a:pt x="61" y="4"/>
                  <a:pt x="5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7" y="4"/>
                  <a:pt x="35" y="5"/>
                  <a:pt x="34" y="6"/>
                </a:cubicBezTo>
                <a:cubicBezTo>
                  <a:pt x="33" y="7"/>
                  <a:pt x="32" y="9"/>
                  <a:pt x="32" y="11"/>
                </a:cubicBezTo>
                <a:cubicBezTo>
                  <a:pt x="32" y="14"/>
                  <a:pt x="32" y="14"/>
                  <a:pt x="32" y="14"/>
                </a:cubicBezTo>
                <a:close/>
                <a:moveTo>
                  <a:pt x="7" y="57"/>
                </a:moveTo>
                <a:cubicBezTo>
                  <a:pt x="7" y="57"/>
                  <a:pt x="7" y="57"/>
                  <a:pt x="7" y="57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8"/>
                  <a:pt x="8" y="81"/>
                  <a:pt x="11" y="83"/>
                </a:cubicBezTo>
                <a:cubicBezTo>
                  <a:pt x="11" y="83"/>
                  <a:pt x="11" y="83"/>
                  <a:pt x="11" y="83"/>
                </a:cubicBezTo>
                <a:cubicBezTo>
                  <a:pt x="13" y="85"/>
                  <a:pt x="16" y="87"/>
                  <a:pt x="1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82" y="87"/>
                  <a:pt x="85" y="85"/>
                  <a:pt x="87" y="83"/>
                </a:cubicBezTo>
                <a:cubicBezTo>
                  <a:pt x="89" y="81"/>
                  <a:pt x="91" y="78"/>
                  <a:pt x="91" y="75"/>
                </a:cubicBezTo>
                <a:cubicBezTo>
                  <a:pt x="91" y="57"/>
                  <a:pt x="91" y="57"/>
                  <a:pt x="91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5"/>
                  <a:pt x="79" y="66"/>
                  <a:pt x="77" y="66"/>
                </a:cubicBezTo>
                <a:cubicBezTo>
                  <a:pt x="77" y="66"/>
                  <a:pt x="77" y="66"/>
                  <a:pt x="77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0" y="66"/>
                  <a:pt x="59" y="65"/>
                  <a:pt x="59" y="63"/>
                </a:cubicBezTo>
                <a:cubicBezTo>
                  <a:pt x="59" y="63"/>
                  <a:pt x="59" y="63"/>
                  <a:pt x="59" y="63"/>
                </a:cubicBezTo>
                <a:cubicBezTo>
                  <a:pt x="59" y="57"/>
                  <a:pt x="59" y="57"/>
                  <a:pt x="5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63"/>
                  <a:pt x="39" y="63"/>
                  <a:pt x="39" y="63"/>
                </a:cubicBezTo>
                <a:cubicBezTo>
                  <a:pt x="39" y="65"/>
                  <a:pt x="38" y="66"/>
                  <a:pt x="37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6"/>
                  <a:pt x="18" y="65"/>
                  <a:pt x="18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57"/>
                  <a:pt x="18" y="57"/>
                  <a:pt x="18" y="57"/>
                </a:cubicBezTo>
                <a:cubicBezTo>
                  <a:pt x="7" y="57"/>
                  <a:pt x="7" y="57"/>
                  <a:pt x="7" y="57"/>
                </a:cubicBezTo>
                <a:close/>
                <a:moveTo>
                  <a:pt x="34" y="48"/>
                </a:moveTo>
                <a:cubicBezTo>
                  <a:pt x="34" y="48"/>
                  <a:pt x="34" y="48"/>
                  <a:pt x="3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61"/>
                  <a:pt x="23" y="61"/>
                  <a:pt x="23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48"/>
                  <a:pt x="34" y="48"/>
                  <a:pt x="34" y="48"/>
                </a:cubicBezTo>
                <a:close/>
                <a:moveTo>
                  <a:pt x="75" y="48"/>
                </a:moveTo>
                <a:cubicBezTo>
                  <a:pt x="75" y="48"/>
                  <a:pt x="75" y="48"/>
                  <a:pt x="75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4" y="61"/>
                  <a:pt x="64" y="61"/>
                  <a:pt x="64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48"/>
                  <a:pt x="75" y="48"/>
                  <a:pt x="75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1" name="Freeform 24"/>
          <p:cNvSpPr>
            <a:spLocks noEditPoints="1"/>
          </p:cNvSpPr>
          <p:nvPr/>
        </p:nvSpPr>
        <p:spPr bwMode="auto">
          <a:xfrm>
            <a:off x="7042610" y="4242242"/>
            <a:ext cx="262998" cy="248312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5"/>
          <p:cNvSpPr>
            <a:spLocks noEditPoints="1"/>
          </p:cNvSpPr>
          <p:nvPr/>
        </p:nvSpPr>
        <p:spPr bwMode="auto">
          <a:xfrm>
            <a:off x="5934407" y="4240510"/>
            <a:ext cx="262998" cy="264332"/>
          </a:xfrm>
          <a:custGeom>
            <a:avLst/>
            <a:gdLst>
              <a:gd name="T0" fmla="*/ 62 w 98"/>
              <a:gd name="T1" fmla="*/ 39 h 98"/>
              <a:gd name="T2" fmla="*/ 51 w 98"/>
              <a:gd name="T3" fmla="*/ 43 h 98"/>
              <a:gd name="T4" fmla="*/ 58 w 98"/>
              <a:gd name="T5" fmla="*/ 41 h 98"/>
              <a:gd name="T6" fmla="*/ 56 w 98"/>
              <a:gd name="T7" fmla="*/ 44 h 98"/>
              <a:gd name="T8" fmla="*/ 40 w 98"/>
              <a:gd name="T9" fmla="*/ 50 h 98"/>
              <a:gd name="T10" fmla="*/ 40 w 98"/>
              <a:gd name="T11" fmla="*/ 37 h 98"/>
              <a:gd name="T12" fmla="*/ 39 w 98"/>
              <a:gd name="T13" fmla="*/ 42 h 98"/>
              <a:gd name="T14" fmla="*/ 41 w 98"/>
              <a:gd name="T15" fmla="*/ 44 h 98"/>
              <a:gd name="T16" fmla="*/ 94 w 98"/>
              <a:gd name="T17" fmla="*/ 0 h 98"/>
              <a:gd name="T18" fmla="*/ 3 w 98"/>
              <a:gd name="T19" fmla="*/ 98 h 98"/>
              <a:gd name="T20" fmla="*/ 91 w 98"/>
              <a:gd name="T21" fmla="*/ 91 h 98"/>
              <a:gd name="T22" fmla="*/ 91 w 98"/>
              <a:gd name="T23" fmla="*/ 91 h 98"/>
              <a:gd name="T24" fmla="*/ 15 w 98"/>
              <a:gd name="T25" fmla="*/ 7 h 98"/>
              <a:gd name="T26" fmla="*/ 35 w 98"/>
              <a:gd name="T27" fmla="*/ 7 h 98"/>
              <a:gd name="T28" fmla="*/ 55 w 98"/>
              <a:gd name="T29" fmla="*/ 7 h 98"/>
              <a:gd name="T30" fmla="*/ 76 w 98"/>
              <a:gd name="T31" fmla="*/ 7 h 98"/>
              <a:gd name="T32" fmla="*/ 91 w 98"/>
              <a:gd name="T33" fmla="*/ 7 h 98"/>
              <a:gd name="T34" fmla="*/ 80 w 98"/>
              <a:gd name="T35" fmla="*/ 48 h 98"/>
              <a:gd name="T36" fmla="*/ 71 w 98"/>
              <a:gd name="T37" fmla="*/ 39 h 98"/>
              <a:gd name="T38" fmla="*/ 75 w 98"/>
              <a:gd name="T39" fmla="*/ 41 h 98"/>
              <a:gd name="T40" fmla="*/ 74 w 98"/>
              <a:gd name="T41" fmla="*/ 44 h 98"/>
              <a:gd name="T42" fmla="*/ 75 w 98"/>
              <a:gd name="T43" fmla="*/ 67 h 98"/>
              <a:gd name="T44" fmla="*/ 80 w 98"/>
              <a:gd name="T45" fmla="*/ 56 h 98"/>
              <a:gd name="T46" fmla="*/ 71 w 98"/>
              <a:gd name="T47" fmla="*/ 65 h 98"/>
              <a:gd name="T48" fmla="*/ 77 w 98"/>
              <a:gd name="T49" fmla="*/ 60 h 98"/>
              <a:gd name="T50" fmla="*/ 74 w 98"/>
              <a:gd name="T51" fmla="*/ 59 h 98"/>
              <a:gd name="T52" fmla="*/ 45 w 98"/>
              <a:gd name="T53" fmla="*/ 82 h 98"/>
              <a:gd name="T54" fmla="*/ 36 w 98"/>
              <a:gd name="T55" fmla="*/ 73 h 98"/>
              <a:gd name="T56" fmla="*/ 39 w 98"/>
              <a:gd name="T57" fmla="*/ 76 h 98"/>
              <a:gd name="T58" fmla="*/ 41 w 98"/>
              <a:gd name="T59" fmla="*/ 79 h 98"/>
              <a:gd name="T60" fmla="*/ 39 w 98"/>
              <a:gd name="T61" fmla="*/ 76 h 98"/>
              <a:gd name="T62" fmla="*/ 27 w 98"/>
              <a:gd name="T63" fmla="*/ 65 h 98"/>
              <a:gd name="T64" fmla="*/ 18 w 98"/>
              <a:gd name="T65" fmla="*/ 56 h 98"/>
              <a:gd name="T66" fmla="*/ 21 w 98"/>
              <a:gd name="T67" fmla="*/ 59 h 98"/>
              <a:gd name="T68" fmla="*/ 24 w 98"/>
              <a:gd name="T69" fmla="*/ 62 h 98"/>
              <a:gd name="T70" fmla="*/ 21 w 98"/>
              <a:gd name="T71" fmla="*/ 59 h 98"/>
              <a:gd name="T72" fmla="*/ 27 w 98"/>
              <a:gd name="T73" fmla="*/ 82 h 98"/>
              <a:gd name="T74" fmla="*/ 18 w 98"/>
              <a:gd name="T75" fmla="*/ 73 h 98"/>
              <a:gd name="T76" fmla="*/ 21 w 98"/>
              <a:gd name="T77" fmla="*/ 76 h 98"/>
              <a:gd name="T78" fmla="*/ 24 w 98"/>
              <a:gd name="T79" fmla="*/ 79 h 98"/>
              <a:gd name="T80" fmla="*/ 21 w 98"/>
              <a:gd name="T81" fmla="*/ 76 h 98"/>
              <a:gd name="T82" fmla="*/ 62 w 98"/>
              <a:gd name="T83" fmla="*/ 65 h 98"/>
              <a:gd name="T84" fmla="*/ 53 w 98"/>
              <a:gd name="T85" fmla="*/ 56 h 98"/>
              <a:gd name="T86" fmla="*/ 56 w 98"/>
              <a:gd name="T87" fmla="*/ 59 h 98"/>
              <a:gd name="T88" fmla="*/ 59 w 98"/>
              <a:gd name="T89" fmla="*/ 62 h 98"/>
              <a:gd name="T90" fmla="*/ 53 w 98"/>
              <a:gd name="T91" fmla="*/ 82 h 98"/>
              <a:gd name="T92" fmla="*/ 64 w 98"/>
              <a:gd name="T93" fmla="*/ 77 h 98"/>
              <a:gd name="T94" fmla="*/ 53 w 98"/>
              <a:gd name="T95" fmla="*/ 73 h 98"/>
              <a:gd name="T96" fmla="*/ 56 w 98"/>
              <a:gd name="T97" fmla="*/ 76 h 98"/>
              <a:gd name="T98" fmla="*/ 58 w 98"/>
              <a:gd name="T99" fmla="*/ 79 h 98"/>
              <a:gd name="T100" fmla="*/ 36 w 98"/>
              <a:gd name="T101" fmla="*/ 65 h 98"/>
              <a:gd name="T102" fmla="*/ 45 w 98"/>
              <a:gd name="T103" fmla="*/ 56 h 98"/>
              <a:gd name="T104" fmla="*/ 36 w 98"/>
              <a:gd name="T105" fmla="*/ 65 h 98"/>
              <a:gd name="T106" fmla="*/ 41 w 98"/>
              <a:gd name="T107" fmla="*/ 59 h 98"/>
              <a:gd name="T108" fmla="*/ 40 w 98"/>
              <a:gd name="T109" fmla="*/ 6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8" h="98">
                <a:moveTo>
                  <a:pt x="53" y="48"/>
                </a:moveTo>
                <a:cubicBezTo>
                  <a:pt x="54" y="49"/>
                  <a:pt x="56" y="50"/>
                  <a:pt x="58" y="50"/>
                </a:cubicBezTo>
                <a:cubicBezTo>
                  <a:pt x="59" y="50"/>
                  <a:pt x="61" y="49"/>
                  <a:pt x="62" y="48"/>
                </a:cubicBezTo>
                <a:cubicBezTo>
                  <a:pt x="63" y="46"/>
                  <a:pt x="64" y="45"/>
                  <a:pt x="64" y="43"/>
                </a:cubicBezTo>
                <a:cubicBezTo>
                  <a:pt x="64" y="41"/>
                  <a:pt x="63" y="40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1" y="37"/>
                  <a:pt x="59" y="37"/>
                  <a:pt x="58" y="37"/>
                </a:cubicBezTo>
                <a:cubicBezTo>
                  <a:pt x="56" y="37"/>
                  <a:pt x="54" y="37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2" y="40"/>
                  <a:pt x="51" y="41"/>
                  <a:pt x="51" y="43"/>
                </a:cubicBezTo>
                <a:cubicBezTo>
                  <a:pt x="51" y="45"/>
                  <a:pt x="52" y="46"/>
                  <a:pt x="53" y="48"/>
                </a:cubicBezTo>
                <a:cubicBezTo>
                  <a:pt x="53" y="48"/>
                  <a:pt x="53" y="48"/>
                  <a:pt x="53" y="48"/>
                </a:cubicBezTo>
                <a:close/>
                <a:moveTo>
                  <a:pt x="56" y="42"/>
                </a:moveTo>
                <a:cubicBezTo>
                  <a:pt x="56" y="42"/>
                  <a:pt x="56" y="42"/>
                  <a:pt x="56" y="42"/>
                </a:cubicBezTo>
                <a:cubicBezTo>
                  <a:pt x="57" y="41"/>
                  <a:pt x="57" y="41"/>
                  <a:pt x="58" y="41"/>
                </a:cubicBezTo>
                <a:cubicBezTo>
                  <a:pt x="58" y="41"/>
                  <a:pt x="59" y="41"/>
                  <a:pt x="59" y="42"/>
                </a:cubicBezTo>
                <a:cubicBezTo>
                  <a:pt x="59" y="42"/>
                  <a:pt x="59" y="43"/>
                  <a:pt x="59" y="43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5"/>
                  <a:pt x="58" y="45"/>
                  <a:pt x="58" y="45"/>
                </a:cubicBezTo>
                <a:cubicBezTo>
                  <a:pt x="57" y="45"/>
                  <a:pt x="57" y="45"/>
                  <a:pt x="56" y="44"/>
                </a:cubicBezTo>
                <a:cubicBezTo>
                  <a:pt x="56" y="44"/>
                  <a:pt x="56" y="44"/>
                  <a:pt x="56" y="43"/>
                </a:cubicBezTo>
                <a:cubicBezTo>
                  <a:pt x="56" y="43"/>
                  <a:pt x="56" y="42"/>
                  <a:pt x="56" y="42"/>
                </a:cubicBezTo>
                <a:close/>
                <a:moveTo>
                  <a:pt x="36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7" y="49"/>
                  <a:pt x="38" y="50"/>
                  <a:pt x="40" y="50"/>
                </a:cubicBezTo>
                <a:cubicBezTo>
                  <a:pt x="42" y="50"/>
                  <a:pt x="43" y="49"/>
                  <a:pt x="45" y="48"/>
                </a:cubicBezTo>
                <a:cubicBezTo>
                  <a:pt x="46" y="46"/>
                  <a:pt x="47" y="45"/>
                  <a:pt x="47" y="43"/>
                </a:cubicBezTo>
                <a:cubicBezTo>
                  <a:pt x="47" y="41"/>
                  <a:pt x="46" y="40"/>
                  <a:pt x="45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3" y="37"/>
                  <a:pt x="42" y="37"/>
                  <a:pt x="40" y="37"/>
                </a:cubicBezTo>
                <a:cubicBezTo>
                  <a:pt x="38" y="37"/>
                  <a:pt x="37" y="37"/>
                  <a:pt x="36" y="39"/>
                </a:cubicBezTo>
                <a:cubicBezTo>
                  <a:pt x="34" y="40"/>
                  <a:pt x="34" y="41"/>
                  <a:pt x="34" y="43"/>
                </a:cubicBezTo>
                <a:cubicBezTo>
                  <a:pt x="34" y="45"/>
                  <a:pt x="34" y="46"/>
                  <a:pt x="36" y="48"/>
                </a:cubicBezTo>
                <a:close/>
                <a:moveTo>
                  <a:pt x="39" y="42"/>
                </a:moveTo>
                <a:cubicBezTo>
                  <a:pt x="39" y="42"/>
                  <a:pt x="39" y="42"/>
                  <a:pt x="39" y="42"/>
                </a:cubicBezTo>
                <a:cubicBezTo>
                  <a:pt x="39" y="41"/>
                  <a:pt x="40" y="41"/>
                  <a:pt x="40" y="41"/>
                </a:cubicBezTo>
                <a:cubicBezTo>
                  <a:pt x="41" y="41"/>
                  <a:pt x="41" y="41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2" y="43"/>
                  <a:pt x="42" y="43"/>
                </a:cubicBezTo>
                <a:cubicBezTo>
                  <a:pt x="42" y="44"/>
                  <a:pt x="42" y="44"/>
                  <a:pt x="41" y="44"/>
                </a:cubicBezTo>
                <a:cubicBezTo>
                  <a:pt x="41" y="45"/>
                  <a:pt x="41" y="45"/>
                  <a:pt x="40" y="45"/>
                </a:cubicBezTo>
                <a:cubicBezTo>
                  <a:pt x="40" y="45"/>
                  <a:pt x="39" y="45"/>
                  <a:pt x="39" y="44"/>
                </a:cubicBezTo>
                <a:cubicBezTo>
                  <a:pt x="38" y="44"/>
                  <a:pt x="38" y="44"/>
                  <a:pt x="38" y="43"/>
                </a:cubicBezTo>
                <a:cubicBezTo>
                  <a:pt x="38" y="43"/>
                  <a:pt x="38" y="42"/>
                  <a:pt x="39" y="42"/>
                </a:cubicBezTo>
                <a:close/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7"/>
                  <a:pt x="1" y="98"/>
                  <a:pt x="3" y="98"/>
                </a:cubicBezTo>
                <a:cubicBezTo>
                  <a:pt x="94" y="98"/>
                  <a:pt x="94" y="98"/>
                  <a:pt x="94" y="98"/>
                </a:cubicBezTo>
                <a:cubicBezTo>
                  <a:pt x="96" y="98"/>
                  <a:pt x="98" y="97"/>
                  <a:pt x="98" y="94"/>
                </a:cubicBezTo>
                <a:cubicBezTo>
                  <a:pt x="98" y="4"/>
                  <a:pt x="98" y="4"/>
                  <a:pt x="98" y="4"/>
                </a:cubicBezTo>
                <a:cubicBezTo>
                  <a:pt x="98" y="1"/>
                  <a:pt x="96" y="0"/>
                  <a:pt x="94" y="0"/>
                </a:cubicBezTo>
                <a:close/>
                <a:moveTo>
                  <a:pt x="91" y="91"/>
                </a:moveTo>
                <a:cubicBezTo>
                  <a:pt x="91" y="91"/>
                  <a:pt x="91" y="91"/>
                  <a:pt x="91" y="91"/>
                </a:cubicBezTo>
                <a:cubicBezTo>
                  <a:pt x="7" y="91"/>
                  <a:pt x="7" y="91"/>
                  <a:pt x="7" y="91"/>
                </a:cubicBezTo>
                <a:cubicBezTo>
                  <a:pt x="7" y="29"/>
                  <a:pt x="7" y="29"/>
                  <a:pt x="7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91"/>
                  <a:pt x="91" y="91"/>
                  <a:pt x="91" y="91"/>
                </a:cubicBezTo>
                <a:close/>
                <a:moveTo>
                  <a:pt x="91" y="25"/>
                </a:moveTo>
                <a:cubicBezTo>
                  <a:pt x="91" y="25"/>
                  <a:pt x="91" y="25"/>
                  <a:pt x="91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7"/>
                  <a:pt x="7" y="7"/>
                  <a:pt x="7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5"/>
                  <a:pt x="16" y="17"/>
                  <a:pt x="18" y="17"/>
                </a:cubicBezTo>
                <a:cubicBezTo>
                  <a:pt x="20" y="17"/>
                  <a:pt x="22" y="15"/>
                  <a:pt x="22" y="13"/>
                </a:cubicBezTo>
                <a:cubicBezTo>
                  <a:pt x="22" y="7"/>
                  <a:pt x="22" y="7"/>
                  <a:pt x="22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5"/>
                  <a:pt x="37" y="17"/>
                  <a:pt x="39" y="17"/>
                </a:cubicBezTo>
                <a:cubicBezTo>
                  <a:pt x="41" y="17"/>
                  <a:pt x="42" y="15"/>
                  <a:pt x="42" y="13"/>
                </a:cubicBezTo>
                <a:cubicBezTo>
                  <a:pt x="42" y="7"/>
                  <a:pt x="42" y="7"/>
                  <a:pt x="42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5"/>
                  <a:pt x="57" y="17"/>
                  <a:pt x="59" y="17"/>
                </a:cubicBezTo>
                <a:cubicBezTo>
                  <a:pt x="61" y="17"/>
                  <a:pt x="63" y="15"/>
                  <a:pt x="63" y="13"/>
                </a:cubicBezTo>
                <a:cubicBezTo>
                  <a:pt x="63" y="7"/>
                  <a:pt x="63" y="7"/>
                  <a:pt x="63" y="7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13"/>
                  <a:pt x="76" y="13"/>
                  <a:pt x="76" y="13"/>
                </a:cubicBezTo>
                <a:cubicBezTo>
                  <a:pt x="76" y="15"/>
                  <a:pt x="77" y="17"/>
                  <a:pt x="79" y="17"/>
                </a:cubicBezTo>
                <a:cubicBezTo>
                  <a:pt x="81" y="17"/>
                  <a:pt x="83" y="15"/>
                  <a:pt x="83" y="13"/>
                </a:cubicBezTo>
                <a:cubicBezTo>
                  <a:pt x="83" y="7"/>
                  <a:pt x="83" y="7"/>
                  <a:pt x="83" y="7"/>
                </a:cubicBezTo>
                <a:cubicBezTo>
                  <a:pt x="91" y="7"/>
                  <a:pt x="91" y="7"/>
                  <a:pt x="91" y="7"/>
                </a:cubicBezTo>
                <a:cubicBezTo>
                  <a:pt x="91" y="25"/>
                  <a:pt x="91" y="25"/>
                  <a:pt x="91" y="25"/>
                </a:cubicBezTo>
                <a:close/>
                <a:moveTo>
                  <a:pt x="71" y="48"/>
                </a:moveTo>
                <a:cubicBezTo>
                  <a:pt x="71" y="48"/>
                  <a:pt x="71" y="48"/>
                  <a:pt x="71" y="48"/>
                </a:cubicBezTo>
                <a:cubicBezTo>
                  <a:pt x="72" y="49"/>
                  <a:pt x="73" y="50"/>
                  <a:pt x="75" y="50"/>
                </a:cubicBezTo>
                <a:cubicBezTo>
                  <a:pt x="77" y="50"/>
                  <a:pt x="78" y="49"/>
                  <a:pt x="80" y="48"/>
                </a:cubicBezTo>
                <a:cubicBezTo>
                  <a:pt x="81" y="46"/>
                  <a:pt x="82" y="45"/>
                  <a:pt x="82" y="43"/>
                </a:cubicBezTo>
                <a:cubicBezTo>
                  <a:pt x="82" y="41"/>
                  <a:pt x="81" y="40"/>
                  <a:pt x="80" y="39"/>
                </a:cubicBezTo>
                <a:cubicBezTo>
                  <a:pt x="80" y="39"/>
                  <a:pt x="80" y="39"/>
                  <a:pt x="80" y="39"/>
                </a:cubicBezTo>
                <a:cubicBezTo>
                  <a:pt x="78" y="37"/>
                  <a:pt x="77" y="37"/>
                  <a:pt x="75" y="37"/>
                </a:cubicBezTo>
                <a:cubicBezTo>
                  <a:pt x="73" y="37"/>
                  <a:pt x="72" y="37"/>
                  <a:pt x="71" y="39"/>
                </a:cubicBezTo>
                <a:cubicBezTo>
                  <a:pt x="69" y="40"/>
                  <a:pt x="69" y="41"/>
                  <a:pt x="69" y="43"/>
                </a:cubicBezTo>
                <a:cubicBezTo>
                  <a:pt x="69" y="45"/>
                  <a:pt x="69" y="46"/>
                  <a:pt x="71" y="48"/>
                </a:cubicBezTo>
                <a:close/>
                <a:moveTo>
                  <a:pt x="74" y="42"/>
                </a:moveTo>
                <a:cubicBezTo>
                  <a:pt x="74" y="42"/>
                  <a:pt x="74" y="42"/>
                  <a:pt x="74" y="42"/>
                </a:cubicBezTo>
                <a:cubicBezTo>
                  <a:pt x="74" y="41"/>
                  <a:pt x="75" y="41"/>
                  <a:pt x="75" y="41"/>
                </a:cubicBezTo>
                <a:cubicBezTo>
                  <a:pt x="76" y="41"/>
                  <a:pt x="76" y="41"/>
                  <a:pt x="76" y="42"/>
                </a:cubicBezTo>
                <a:cubicBezTo>
                  <a:pt x="77" y="42"/>
                  <a:pt x="77" y="43"/>
                  <a:pt x="77" y="43"/>
                </a:cubicBezTo>
                <a:cubicBezTo>
                  <a:pt x="77" y="44"/>
                  <a:pt x="77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75" y="45"/>
                  <a:pt x="74" y="45"/>
                  <a:pt x="74" y="44"/>
                </a:cubicBezTo>
                <a:cubicBezTo>
                  <a:pt x="73" y="44"/>
                  <a:pt x="73" y="44"/>
                  <a:pt x="73" y="43"/>
                </a:cubicBezTo>
                <a:cubicBezTo>
                  <a:pt x="73" y="43"/>
                  <a:pt x="73" y="42"/>
                  <a:pt x="74" y="42"/>
                </a:cubicBezTo>
                <a:close/>
                <a:moveTo>
                  <a:pt x="71" y="65"/>
                </a:moveTo>
                <a:cubicBezTo>
                  <a:pt x="71" y="65"/>
                  <a:pt x="71" y="65"/>
                  <a:pt x="71" y="65"/>
                </a:cubicBezTo>
                <a:cubicBezTo>
                  <a:pt x="72" y="66"/>
                  <a:pt x="73" y="67"/>
                  <a:pt x="75" y="67"/>
                </a:cubicBezTo>
                <a:cubicBezTo>
                  <a:pt x="77" y="67"/>
                  <a:pt x="78" y="66"/>
                  <a:pt x="80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1" y="64"/>
                  <a:pt x="82" y="62"/>
                  <a:pt x="82" y="60"/>
                </a:cubicBezTo>
                <a:cubicBezTo>
                  <a:pt x="82" y="59"/>
                  <a:pt x="81" y="57"/>
                  <a:pt x="80" y="56"/>
                </a:cubicBezTo>
                <a:cubicBezTo>
                  <a:pt x="80" y="56"/>
                  <a:pt x="80" y="56"/>
                  <a:pt x="80" y="56"/>
                </a:cubicBezTo>
                <a:cubicBezTo>
                  <a:pt x="78" y="54"/>
                  <a:pt x="77" y="54"/>
                  <a:pt x="75" y="54"/>
                </a:cubicBezTo>
                <a:cubicBezTo>
                  <a:pt x="73" y="54"/>
                  <a:pt x="72" y="54"/>
                  <a:pt x="71" y="56"/>
                </a:cubicBezTo>
                <a:cubicBezTo>
                  <a:pt x="69" y="57"/>
                  <a:pt x="69" y="59"/>
                  <a:pt x="69" y="60"/>
                </a:cubicBezTo>
                <a:cubicBezTo>
                  <a:pt x="69" y="62"/>
                  <a:pt x="69" y="64"/>
                  <a:pt x="71" y="65"/>
                </a:cubicBezTo>
                <a:cubicBezTo>
                  <a:pt x="71" y="65"/>
                  <a:pt x="71" y="65"/>
                  <a:pt x="71" y="65"/>
                </a:cubicBezTo>
                <a:close/>
                <a:moveTo>
                  <a:pt x="74" y="59"/>
                </a:move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5" y="58"/>
                  <a:pt x="75" y="58"/>
                </a:cubicBezTo>
                <a:cubicBezTo>
                  <a:pt x="76" y="58"/>
                  <a:pt x="76" y="59"/>
                  <a:pt x="76" y="59"/>
                </a:cubicBezTo>
                <a:cubicBezTo>
                  <a:pt x="77" y="59"/>
                  <a:pt x="77" y="60"/>
                  <a:pt x="77" y="60"/>
                </a:cubicBezTo>
                <a:cubicBezTo>
                  <a:pt x="77" y="61"/>
                  <a:pt x="77" y="61"/>
                  <a:pt x="76" y="62"/>
                </a:cubicBezTo>
                <a:cubicBezTo>
                  <a:pt x="76" y="62"/>
                  <a:pt x="76" y="62"/>
                  <a:pt x="75" y="62"/>
                </a:cubicBezTo>
                <a:cubicBezTo>
                  <a:pt x="75" y="62"/>
                  <a:pt x="74" y="62"/>
                  <a:pt x="74" y="62"/>
                </a:cubicBezTo>
                <a:cubicBezTo>
                  <a:pt x="73" y="61"/>
                  <a:pt x="73" y="61"/>
                  <a:pt x="73" y="60"/>
                </a:cubicBezTo>
                <a:cubicBezTo>
                  <a:pt x="73" y="60"/>
                  <a:pt x="73" y="59"/>
                  <a:pt x="74" y="59"/>
                </a:cubicBezTo>
                <a:close/>
                <a:moveTo>
                  <a:pt x="36" y="82"/>
                </a:moveTo>
                <a:cubicBezTo>
                  <a:pt x="36" y="82"/>
                  <a:pt x="36" y="82"/>
                  <a:pt x="36" y="82"/>
                </a:cubicBezTo>
                <a:cubicBezTo>
                  <a:pt x="37" y="83"/>
                  <a:pt x="38" y="84"/>
                  <a:pt x="40" y="84"/>
                </a:cubicBezTo>
                <a:cubicBezTo>
                  <a:pt x="42" y="84"/>
                  <a:pt x="43" y="83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6" y="81"/>
                  <a:pt x="47" y="79"/>
                  <a:pt x="47" y="77"/>
                </a:cubicBezTo>
                <a:cubicBezTo>
                  <a:pt x="47" y="76"/>
                  <a:pt x="46" y="74"/>
                  <a:pt x="45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2"/>
                  <a:pt x="42" y="71"/>
                  <a:pt x="40" y="71"/>
                </a:cubicBezTo>
                <a:cubicBezTo>
                  <a:pt x="38" y="71"/>
                  <a:pt x="37" y="72"/>
                  <a:pt x="36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4" y="74"/>
                  <a:pt x="34" y="76"/>
                  <a:pt x="34" y="77"/>
                </a:cubicBezTo>
                <a:cubicBezTo>
                  <a:pt x="34" y="79"/>
                  <a:pt x="34" y="81"/>
                  <a:pt x="36" y="82"/>
                </a:cubicBezTo>
                <a:close/>
                <a:moveTo>
                  <a:pt x="39" y="76"/>
                </a:moveTo>
                <a:cubicBezTo>
                  <a:pt x="39" y="76"/>
                  <a:pt x="39" y="76"/>
                  <a:pt x="39" y="76"/>
                </a:cubicBezTo>
                <a:cubicBezTo>
                  <a:pt x="39" y="76"/>
                  <a:pt x="40" y="75"/>
                  <a:pt x="40" y="75"/>
                </a:cubicBezTo>
                <a:cubicBezTo>
                  <a:pt x="41" y="75"/>
                  <a:pt x="41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42" y="76"/>
                  <a:pt x="42" y="77"/>
                  <a:pt x="42" y="77"/>
                </a:cubicBezTo>
                <a:cubicBezTo>
                  <a:pt x="42" y="78"/>
                  <a:pt x="42" y="78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0" y="79"/>
                </a:cubicBezTo>
                <a:cubicBezTo>
                  <a:pt x="40" y="79"/>
                  <a:pt x="39" y="79"/>
                  <a:pt x="39" y="79"/>
                </a:cubicBezTo>
                <a:cubicBezTo>
                  <a:pt x="38" y="78"/>
                  <a:pt x="38" y="78"/>
                  <a:pt x="38" y="77"/>
                </a:cubicBezTo>
                <a:cubicBezTo>
                  <a:pt x="38" y="77"/>
                  <a:pt x="38" y="76"/>
                  <a:pt x="39" y="76"/>
                </a:cubicBezTo>
                <a:close/>
                <a:moveTo>
                  <a:pt x="18" y="65"/>
                </a:moveTo>
                <a:cubicBezTo>
                  <a:pt x="18" y="65"/>
                  <a:pt x="18" y="65"/>
                  <a:pt x="18" y="65"/>
                </a:cubicBezTo>
                <a:cubicBezTo>
                  <a:pt x="19" y="66"/>
                  <a:pt x="21" y="67"/>
                  <a:pt x="23" y="67"/>
                </a:cubicBezTo>
                <a:cubicBezTo>
                  <a:pt x="24" y="67"/>
                  <a:pt x="26" y="66"/>
                  <a:pt x="27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8" y="64"/>
                  <a:pt x="29" y="62"/>
                  <a:pt x="29" y="60"/>
                </a:cubicBezTo>
                <a:cubicBezTo>
                  <a:pt x="29" y="59"/>
                  <a:pt x="28" y="57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6" y="54"/>
                  <a:pt x="24" y="54"/>
                  <a:pt x="23" y="54"/>
                </a:cubicBezTo>
                <a:cubicBezTo>
                  <a:pt x="21" y="54"/>
                  <a:pt x="19" y="54"/>
                  <a:pt x="18" y="56"/>
                </a:cubicBezTo>
                <a:cubicBezTo>
                  <a:pt x="17" y="57"/>
                  <a:pt x="16" y="59"/>
                  <a:pt x="16" y="60"/>
                </a:cubicBezTo>
                <a:cubicBezTo>
                  <a:pt x="16" y="62"/>
                  <a:pt x="17" y="64"/>
                  <a:pt x="18" y="65"/>
                </a:cubicBezTo>
                <a:cubicBezTo>
                  <a:pt x="18" y="65"/>
                  <a:pt x="18" y="65"/>
                  <a:pt x="18" y="65"/>
                </a:cubicBezTo>
                <a:close/>
                <a:moveTo>
                  <a:pt x="21" y="59"/>
                </a:move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2" y="59"/>
                  <a:pt x="22" y="58"/>
                  <a:pt x="23" y="58"/>
                </a:cubicBezTo>
                <a:cubicBezTo>
                  <a:pt x="23" y="58"/>
                  <a:pt x="24" y="59"/>
                  <a:pt x="24" y="59"/>
                </a:cubicBezTo>
                <a:cubicBezTo>
                  <a:pt x="24" y="59"/>
                  <a:pt x="25" y="60"/>
                  <a:pt x="25" y="60"/>
                </a:cubicBezTo>
                <a:cubicBezTo>
                  <a:pt x="25" y="61"/>
                  <a:pt x="24" y="61"/>
                  <a:pt x="24" y="62"/>
                </a:cubicBezTo>
                <a:cubicBezTo>
                  <a:pt x="24" y="62"/>
                  <a:pt x="23" y="62"/>
                  <a:pt x="23" y="62"/>
                </a:cubicBezTo>
                <a:cubicBezTo>
                  <a:pt x="22" y="62"/>
                  <a:pt x="22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1"/>
                  <a:pt x="21" y="61"/>
                  <a:pt x="21" y="60"/>
                </a:cubicBezTo>
                <a:cubicBezTo>
                  <a:pt x="21" y="60"/>
                  <a:pt x="21" y="59"/>
                  <a:pt x="21" y="59"/>
                </a:cubicBezTo>
                <a:close/>
                <a:moveTo>
                  <a:pt x="18" y="82"/>
                </a:moveTo>
                <a:cubicBezTo>
                  <a:pt x="18" y="82"/>
                  <a:pt x="18" y="82"/>
                  <a:pt x="18" y="82"/>
                </a:cubicBezTo>
                <a:cubicBezTo>
                  <a:pt x="19" y="83"/>
                  <a:pt x="21" y="84"/>
                  <a:pt x="23" y="84"/>
                </a:cubicBezTo>
                <a:cubicBezTo>
                  <a:pt x="24" y="84"/>
                  <a:pt x="26" y="83"/>
                  <a:pt x="27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28" y="81"/>
                  <a:pt x="29" y="79"/>
                  <a:pt x="29" y="77"/>
                </a:cubicBezTo>
                <a:cubicBezTo>
                  <a:pt x="29" y="76"/>
                  <a:pt x="28" y="74"/>
                  <a:pt x="27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6" y="72"/>
                  <a:pt x="24" y="71"/>
                  <a:pt x="23" y="71"/>
                </a:cubicBezTo>
                <a:cubicBezTo>
                  <a:pt x="21" y="71"/>
                  <a:pt x="19" y="72"/>
                  <a:pt x="18" y="73"/>
                </a:cubicBezTo>
                <a:cubicBezTo>
                  <a:pt x="18" y="73"/>
                  <a:pt x="18" y="73"/>
                  <a:pt x="18" y="73"/>
                </a:cubicBezTo>
                <a:cubicBezTo>
                  <a:pt x="17" y="74"/>
                  <a:pt x="16" y="76"/>
                  <a:pt x="16" y="77"/>
                </a:cubicBezTo>
                <a:cubicBezTo>
                  <a:pt x="16" y="79"/>
                  <a:pt x="17" y="81"/>
                  <a:pt x="18" y="82"/>
                </a:cubicBezTo>
                <a:close/>
                <a:moveTo>
                  <a:pt x="21" y="76"/>
                </a:moveTo>
                <a:cubicBezTo>
                  <a:pt x="21" y="76"/>
                  <a:pt x="21" y="76"/>
                  <a:pt x="21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2" y="76"/>
                  <a:pt x="22" y="75"/>
                  <a:pt x="23" y="75"/>
                </a:cubicBezTo>
                <a:cubicBezTo>
                  <a:pt x="23" y="75"/>
                  <a:pt x="24" y="76"/>
                  <a:pt x="24" y="76"/>
                </a:cubicBezTo>
                <a:cubicBezTo>
                  <a:pt x="24" y="76"/>
                  <a:pt x="25" y="77"/>
                  <a:pt x="25" y="77"/>
                </a:cubicBezTo>
                <a:cubicBezTo>
                  <a:pt x="25" y="78"/>
                  <a:pt x="24" y="78"/>
                  <a:pt x="24" y="79"/>
                </a:cubicBezTo>
                <a:cubicBezTo>
                  <a:pt x="24" y="79"/>
                  <a:pt x="23" y="79"/>
                  <a:pt x="23" y="79"/>
                </a:cubicBezTo>
                <a:cubicBezTo>
                  <a:pt x="22" y="79"/>
                  <a:pt x="22" y="79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78"/>
                  <a:pt x="21" y="78"/>
                  <a:pt x="21" y="77"/>
                </a:cubicBezTo>
                <a:cubicBezTo>
                  <a:pt x="21" y="77"/>
                  <a:pt x="21" y="76"/>
                  <a:pt x="21" y="76"/>
                </a:cubicBezTo>
                <a:close/>
                <a:moveTo>
                  <a:pt x="53" y="65"/>
                </a:moveTo>
                <a:cubicBezTo>
                  <a:pt x="53" y="65"/>
                  <a:pt x="53" y="65"/>
                  <a:pt x="53" y="65"/>
                </a:cubicBezTo>
                <a:cubicBezTo>
                  <a:pt x="54" y="66"/>
                  <a:pt x="56" y="67"/>
                  <a:pt x="58" y="67"/>
                </a:cubicBezTo>
                <a:cubicBezTo>
                  <a:pt x="59" y="67"/>
                  <a:pt x="61" y="66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3" y="64"/>
                  <a:pt x="64" y="62"/>
                  <a:pt x="64" y="60"/>
                </a:cubicBezTo>
                <a:cubicBezTo>
                  <a:pt x="64" y="59"/>
                  <a:pt x="63" y="57"/>
                  <a:pt x="62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61" y="54"/>
                  <a:pt x="59" y="54"/>
                  <a:pt x="58" y="54"/>
                </a:cubicBezTo>
                <a:cubicBezTo>
                  <a:pt x="56" y="54"/>
                  <a:pt x="54" y="54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2" y="57"/>
                  <a:pt x="51" y="59"/>
                  <a:pt x="51" y="60"/>
                </a:cubicBezTo>
                <a:cubicBezTo>
                  <a:pt x="51" y="62"/>
                  <a:pt x="52" y="64"/>
                  <a:pt x="53" y="65"/>
                </a:cubicBezTo>
                <a:cubicBezTo>
                  <a:pt x="53" y="65"/>
                  <a:pt x="53" y="65"/>
                  <a:pt x="53" y="65"/>
                </a:cubicBezTo>
                <a:close/>
                <a:moveTo>
                  <a:pt x="56" y="59"/>
                </a:moveTo>
                <a:cubicBezTo>
                  <a:pt x="56" y="59"/>
                  <a:pt x="56" y="59"/>
                  <a:pt x="56" y="59"/>
                </a:cubicBezTo>
                <a:cubicBezTo>
                  <a:pt x="57" y="59"/>
                  <a:pt x="57" y="58"/>
                  <a:pt x="58" y="58"/>
                </a:cubicBezTo>
                <a:cubicBezTo>
                  <a:pt x="58" y="58"/>
                  <a:pt x="59" y="59"/>
                  <a:pt x="59" y="59"/>
                </a:cubicBezTo>
                <a:cubicBezTo>
                  <a:pt x="59" y="59"/>
                  <a:pt x="59" y="60"/>
                  <a:pt x="59" y="60"/>
                </a:cubicBezTo>
                <a:cubicBezTo>
                  <a:pt x="59" y="61"/>
                  <a:pt x="59" y="61"/>
                  <a:pt x="59" y="62"/>
                </a:cubicBezTo>
                <a:cubicBezTo>
                  <a:pt x="59" y="62"/>
                  <a:pt x="58" y="62"/>
                  <a:pt x="58" y="62"/>
                </a:cubicBezTo>
                <a:cubicBezTo>
                  <a:pt x="57" y="62"/>
                  <a:pt x="57" y="62"/>
                  <a:pt x="56" y="62"/>
                </a:cubicBezTo>
                <a:cubicBezTo>
                  <a:pt x="56" y="61"/>
                  <a:pt x="56" y="61"/>
                  <a:pt x="56" y="60"/>
                </a:cubicBezTo>
                <a:cubicBezTo>
                  <a:pt x="56" y="60"/>
                  <a:pt x="56" y="59"/>
                  <a:pt x="56" y="59"/>
                </a:cubicBezTo>
                <a:close/>
                <a:moveTo>
                  <a:pt x="53" y="82"/>
                </a:moveTo>
                <a:cubicBezTo>
                  <a:pt x="53" y="82"/>
                  <a:pt x="53" y="82"/>
                  <a:pt x="53" y="82"/>
                </a:cubicBezTo>
                <a:cubicBezTo>
                  <a:pt x="54" y="83"/>
                  <a:pt x="56" y="84"/>
                  <a:pt x="58" y="84"/>
                </a:cubicBezTo>
                <a:cubicBezTo>
                  <a:pt x="59" y="84"/>
                  <a:pt x="61" y="83"/>
                  <a:pt x="62" y="82"/>
                </a:cubicBezTo>
                <a:cubicBezTo>
                  <a:pt x="62" y="82"/>
                  <a:pt x="62" y="82"/>
                  <a:pt x="62" y="82"/>
                </a:cubicBezTo>
                <a:cubicBezTo>
                  <a:pt x="63" y="81"/>
                  <a:pt x="64" y="79"/>
                  <a:pt x="64" y="77"/>
                </a:cubicBezTo>
                <a:cubicBezTo>
                  <a:pt x="64" y="76"/>
                  <a:pt x="63" y="74"/>
                  <a:pt x="62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1" y="72"/>
                  <a:pt x="59" y="71"/>
                  <a:pt x="58" y="71"/>
                </a:cubicBezTo>
                <a:cubicBezTo>
                  <a:pt x="56" y="71"/>
                  <a:pt x="54" y="72"/>
                  <a:pt x="53" y="73"/>
                </a:cubicBezTo>
                <a:cubicBezTo>
                  <a:pt x="53" y="73"/>
                  <a:pt x="53" y="73"/>
                  <a:pt x="53" y="73"/>
                </a:cubicBezTo>
                <a:cubicBezTo>
                  <a:pt x="52" y="74"/>
                  <a:pt x="51" y="76"/>
                  <a:pt x="51" y="77"/>
                </a:cubicBezTo>
                <a:cubicBezTo>
                  <a:pt x="51" y="79"/>
                  <a:pt x="52" y="81"/>
                  <a:pt x="53" y="82"/>
                </a:cubicBezTo>
                <a:cubicBezTo>
                  <a:pt x="53" y="82"/>
                  <a:pt x="53" y="82"/>
                  <a:pt x="53" y="82"/>
                </a:cubicBezTo>
                <a:close/>
                <a:moveTo>
                  <a:pt x="56" y="76"/>
                </a:moveTo>
                <a:cubicBezTo>
                  <a:pt x="56" y="76"/>
                  <a:pt x="56" y="76"/>
                  <a:pt x="56" y="76"/>
                </a:cubicBezTo>
                <a:cubicBezTo>
                  <a:pt x="57" y="76"/>
                  <a:pt x="57" y="75"/>
                  <a:pt x="58" y="75"/>
                </a:cubicBezTo>
                <a:cubicBezTo>
                  <a:pt x="58" y="75"/>
                  <a:pt x="59" y="76"/>
                  <a:pt x="59" y="76"/>
                </a:cubicBezTo>
                <a:cubicBezTo>
                  <a:pt x="59" y="76"/>
                  <a:pt x="59" y="77"/>
                  <a:pt x="59" y="77"/>
                </a:cubicBezTo>
                <a:cubicBezTo>
                  <a:pt x="59" y="78"/>
                  <a:pt x="59" y="78"/>
                  <a:pt x="59" y="79"/>
                </a:cubicBezTo>
                <a:cubicBezTo>
                  <a:pt x="59" y="79"/>
                  <a:pt x="58" y="79"/>
                  <a:pt x="58" y="79"/>
                </a:cubicBezTo>
                <a:cubicBezTo>
                  <a:pt x="57" y="79"/>
                  <a:pt x="57" y="79"/>
                  <a:pt x="56" y="79"/>
                </a:cubicBezTo>
                <a:cubicBezTo>
                  <a:pt x="56" y="78"/>
                  <a:pt x="56" y="78"/>
                  <a:pt x="56" y="77"/>
                </a:cubicBezTo>
                <a:cubicBezTo>
                  <a:pt x="56" y="77"/>
                  <a:pt x="56" y="76"/>
                  <a:pt x="56" y="76"/>
                </a:cubicBezTo>
                <a:close/>
                <a:moveTo>
                  <a:pt x="36" y="65"/>
                </a:moveTo>
                <a:cubicBezTo>
                  <a:pt x="36" y="65"/>
                  <a:pt x="36" y="65"/>
                  <a:pt x="36" y="65"/>
                </a:cubicBezTo>
                <a:cubicBezTo>
                  <a:pt x="37" y="66"/>
                  <a:pt x="38" y="67"/>
                  <a:pt x="40" y="67"/>
                </a:cubicBezTo>
                <a:cubicBezTo>
                  <a:pt x="42" y="67"/>
                  <a:pt x="43" y="66"/>
                  <a:pt x="45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6" y="64"/>
                  <a:pt x="47" y="62"/>
                  <a:pt x="47" y="60"/>
                </a:cubicBezTo>
                <a:cubicBezTo>
                  <a:pt x="47" y="59"/>
                  <a:pt x="46" y="57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3" y="54"/>
                  <a:pt x="42" y="54"/>
                  <a:pt x="40" y="54"/>
                </a:cubicBezTo>
                <a:cubicBezTo>
                  <a:pt x="38" y="54"/>
                  <a:pt x="37" y="54"/>
                  <a:pt x="36" y="56"/>
                </a:cubicBezTo>
                <a:cubicBezTo>
                  <a:pt x="34" y="57"/>
                  <a:pt x="34" y="59"/>
                  <a:pt x="34" y="60"/>
                </a:cubicBezTo>
                <a:cubicBezTo>
                  <a:pt x="34" y="62"/>
                  <a:pt x="34" y="64"/>
                  <a:pt x="36" y="65"/>
                </a:cubicBezTo>
                <a:cubicBezTo>
                  <a:pt x="36" y="65"/>
                  <a:pt x="36" y="65"/>
                  <a:pt x="36" y="65"/>
                </a:cubicBezTo>
                <a:close/>
                <a:moveTo>
                  <a:pt x="39" y="59"/>
                </a:move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40" y="58"/>
                  <a:pt x="40" y="58"/>
                </a:cubicBezTo>
                <a:cubicBezTo>
                  <a:pt x="41" y="58"/>
                  <a:pt x="41" y="59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2" y="59"/>
                  <a:pt x="42" y="60"/>
                  <a:pt x="42" y="60"/>
                </a:cubicBezTo>
                <a:cubicBezTo>
                  <a:pt x="42" y="61"/>
                  <a:pt x="42" y="61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0" y="62"/>
                </a:cubicBezTo>
                <a:cubicBezTo>
                  <a:pt x="40" y="62"/>
                  <a:pt x="39" y="62"/>
                  <a:pt x="39" y="62"/>
                </a:cubicBezTo>
                <a:cubicBezTo>
                  <a:pt x="38" y="61"/>
                  <a:pt x="38" y="61"/>
                  <a:pt x="38" y="60"/>
                </a:cubicBezTo>
                <a:cubicBezTo>
                  <a:pt x="38" y="60"/>
                  <a:pt x="38" y="59"/>
                  <a:pt x="39" y="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4237527" y="5270073"/>
            <a:ext cx="2580467" cy="119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use plastic bags when shopping in the community supermarket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/>
              <a:t>Coin +10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5932805" y="4935220"/>
            <a:ext cx="10795" cy="35433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7496175" y="5323840"/>
            <a:ext cx="3123565" cy="12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lowest per capita electricity cost is in the top 10 percent of the community</a:t>
            </a:r>
            <a:endParaRPr lang="en-US" altLang="zh-CN" sz="800" dirty="0"/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/>
              <a:t> </a:t>
            </a:r>
            <a:r>
              <a:rPr lang="en-US" altLang="zh-CN" sz="1600" b="1" dirty="0"/>
              <a:t>C</a:t>
            </a:r>
            <a:r>
              <a:rPr lang="zh-CN" altLang="en-US" sz="1600" b="1" dirty="0"/>
              <a:t>oin+15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8272679" y="4996168"/>
            <a:ext cx="0" cy="36685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1035381" y="3704099"/>
            <a:ext cx="2593611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bg1"/>
                </a:solidFill>
              </a:rPr>
              <a:t>Employees and residents accumulate CMcoins </a:t>
            </a:r>
            <a:r>
              <a:rPr lang="en-US" altLang="zh-CN" sz="1600" b="1" dirty="0">
                <a:solidFill>
                  <a:schemeClr val="bg1"/>
                </a:solidFill>
              </a:rPr>
              <a:t>E</a:t>
            </a:r>
            <a:r>
              <a:rPr lang="zh-CN" altLang="en-US" sz="1600" b="1" dirty="0">
                <a:solidFill>
                  <a:schemeClr val="bg1"/>
                </a:solidFill>
              </a:rPr>
              <a:t>xchange them for public welfare products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7262744" y="3135490"/>
            <a:ext cx="0" cy="5078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6117474" y="2127300"/>
            <a:ext cx="2794305" cy="89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car in parking space for 24 hours continuously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/>
              <a:t>Coin +10</a:t>
            </a:r>
            <a:endParaRPr lang="zh-CN" altLang="en-US" sz="1600" b="1" dirty="0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9586485" y="3202357"/>
            <a:ext cx="0" cy="4287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9138805" y="1948315"/>
            <a:ext cx="2794305" cy="127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 plant seedlings,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shopping bags,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 energy-saving lamps...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300"/>
              </a:spcBef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Coin+5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49988" y="1276699"/>
            <a:ext cx="58156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Inside: </a:t>
            </a:r>
            <a:endParaRPr lang="en-US" altLang="zh-CN" b="1" dirty="0"/>
          </a:p>
          <a:p>
            <a:r>
              <a:rPr lang="en-US" altLang="zh-CN" b="1" dirty="0"/>
              <a:t>·</a:t>
            </a:r>
            <a:r>
              <a:rPr lang="zh-CN" altLang="en-US" dirty="0"/>
              <a:t>paperless office</a:t>
            </a:r>
            <a:endParaRPr lang="en-US" altLang="zh-CN" dirty="0"/>
          </a:p>
          <a:p>
            <a:r>
              <a:rPr lang="en-US" altLang="zh-CN" b="1" dirty="0"/>
              <a:t>· </a:t>
            </a:r>
            <a:r>
              <a:rPr lang="zh-CN" altLang="en-US" dirty="0"/>
              <a:t>take public transportation</a:t>
            </a:r>
            <a:endParaRPr lang="en-US" altLang="zh-CN" dirty="0"/>
          </a:p>
          <a:p>
            <a:r>
              <a:rPr lang="en-US" altLang="zh-CN" b="1" dirty="0"/>
              <a:t>· </a:t>
            </a:r>
            <a:r>
              <a:rPr lang="zh-CN" altLang="en-US" dirty="0"/>
              <a:t>save electricity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Outside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zh-CN" altLang="en-US" sz="1800" dirty="0"/>
              <a:t>The platform launched carbon Minus Coin project</a:t>
            </a:r>
            <a:endParaRPr lang="zh-CN" altLang="en-US" sz="1800" dirty="0"/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9920" y="701675"/>
            <a:ext cx="64262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000">
                <a:solidFill>
                  <a:srgbClr val="A22E8D"/>
                </a:solidFill>
                <a:latin typeface="Toppan Bunkyu Midashi Gothic" panose="020B0900000000000000" charset="-128"/>
                <a:ea typeface="Toppan Bunkyu Midashi Gothic" panose="020B0900000000000000" charset="-128"/>
                <a:cs typeface="Times New Roman Regular" panose="02020603050405020304" charset="0"/>
                <a:sym typeface="+mn-ea"/>
              </a:rPr>
              <a:t>Carbon Minus Coin project</a:t>
            </a:r>
            <a:endParaRPr lang="en-US" altLang="zh-CN" sz="3000">
              <a:solidFill>
                <a:srgbClr val="A22E8D"/>
              </a:solidFill>
              <a:latin typeface="Toppan Bunkyu Midashi Gothic" panose="020B0900000000000000" charset="-128"/>
              <a:ea typeface="Toppan Bunkyu Midashi Gothic" panose="020B0900000000000000" charset="-128"/>
              <a:cs typeface="Times New Roman Regular" panose="0202060305040502030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1089" y="81553"/>
            <a:ext cx="2327447" cy="552758"/>
            <a:chOff x="8029153" y="618763"/>
            <a:chExt cx="2327447" cy="552758"/>
          </a:xfrm>
        </p:grpSpPr>
        <p:sp>
          <p:nvSpPr>
            <p:cNvPr id="9" name="文本框 8"/>
            <p:cNvSpPr txBox="1"/>
            <p:nvPr/>
          </p:nvSpPr>
          <p:spPr>
            <a:xfrm>
              <a:off x="8029153" y="741626"/>
              <a:ext cx="1908810" cy="42989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Solution-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1932940" y="277495"/>
            <a:ext cx="35667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Module 2 - Concrete content 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17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-127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96788" y="2751891"/>
            <a:ext cx="61963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CFCFD"/>
                </a:solidFill>
                <a:latin typeface="+mj-ea"/>
                <a:ea typeface="+mj-ea"/>
              </a:rPr>
              <a:t>Business </a:t>
            </a:r>
            <a:r>
              <a:rPr lang="en-US" altLang="zh-CN" sz="5400" b="1" dirty="0">
                <a:solidFill>
                  <a:srgbClr val="FCFCFD"/>
                </a:solidFill>
                <a:latin typeface="+mj-ea"/>
                <a:ea typeface="+mj-ea"/>
              </a:rPr>
              <a:t>A</a:t>
            </a:r>
            <a:r>
              <a:rPr lang="zh-CN" altLang="en-US" sz="5400" b="1" dirty="0">
                <a:solidFill>
                  <a:srgbClr val="FCFCFD"/>
                </a:solidFill>
                <a:latin typeface="+mj-ea"/>
                <a:ea typeface="+mj-ea"/>
              </a:rPr>
              <a:t>nalysis</a:t>
            </a:r>
            <a:endParaRPr lang="zh-CN" altLang="en-US" sz="54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8945" y="1263277"/>
            <a:ext cx="20320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963A89"/>
                </a:solidFill>
                <a:latin typeface="+mj-ea"/>
                <a:ea typeface="+mj-ea"/>
              </a:rPr>
              <a:t>PART 4</a:t>
            </a:r>
            <a:endParaRPr lang="en-US" altLang="zh-CN" sz="4400" dirty="0">
              <a:solidFill>
                <a:srgbClr val="963A89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18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6821263" y="3855409"/>
            <a:ext cx="5039427" cy="2669331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22275" y="3873500"/>
            <a:ext cx="5014595" cy="263398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718935" y="789940"/>
            <a:ext cx="3999230" cy="253301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225550" y="784860"/>
            <a:ext cx="4204335" cy="251396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4304665" y="1826260"/>
            <a:ext cx="1685925" cy="160210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2346282"/>
                </a:moveTo>
                <a:cubicBezTo>
                  <a:pt x="0" y="1050466"/>
                  <a:pt x="1050466" y="0"/>
                  <a:pt x="2346282" y="0"/>
                </a:cubicBezTo>
                <a:lnTo>
                  <a:pt x="2346282" y="2346282"/>
                </a:lnTo>
                <a:lnTo>
                  <a:pt x="0" y="2346282"/>
                </a:lnTo>
                <a:close/>
              </a:path>
            </a:pathLst>
          </a:custGeom>
          <a:solidFill>
            <a:srgbClr val="963A89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130" tIns="936130" rIns="248920" bIns="24892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/>
          </a:p>
        </p:txBody>
      </p:sp>
      <p:sp>
        <p:nvSpPr>
          <p:cNvPr id="7" name="任意多边形: 形状 6"/>
          <p:cNvSpPr/>
          <p:nvPr/>
        </p:nvSpPr>
        <p:spPr>
          <a:xfrm>
            <a:off x="6034405" y="1826260"/>
            <a:ext cx="1604645" cy="1601470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0" y="0"/>
                </a:moveTo>
                <a:cubicBezTo>
                  <a:pt x="1295816" y="0"/>
                  <a:pt x="2346282" y="1050466"/>
                  <a:pt x="2346282" y="2346282"/>
                </a:cubicBezTo>
                <a:lnTo>
                  <a:pt x="0" y="2346282"/>
                </a:lnTo>
                <a:lnTo>
                  <a:pt x="0" y="0"/>
                </a:lnTo>
                <a:close/>
              </a:path>
            </a:pathLst>
          </a:custGeom>
          <a:solidFill>
            <a:srgbClr val="963A89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920" tIns="936130" rIns="936130" bIns="24892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034405" y="3594735"/>
            <a:ext cx="1604645" cy="1499870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0"/>
                </a:moveTo>
                <a:cubicBezTo>
                  <a:pt x="2346282" y="1295816"/>
                  <a:pt x="1295816" y="2346282"/>
                  <a:pt x="0" y="2346282"/>
                </a:cubicBezTo>
                <a:lnTo>
                  <a:pt x="0" y="0"/>
                </a:lnTo>
                <a:lnTo>
                  <a:pt x="2346282" y="0"/>
                </a:lnTo>
                <a:close/>
              </a:path>
            </a:pathLst>
          </a:custGeom>
          <a:solidFill>
            <a:srgbClr val="963A89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8920" tIns="248921" rIns="936130" bIns="93613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/>
          </a:p>
        </p:txBody>
      </p:sp>
      <p:sp>
        <p:nvSpPr>
          <p:cNvPr id="9" name="任意多边形: 形状 8"/>
          <p:cNvSpPr/>
          <p:nvPr/>
        </p:nvSpPr>
        <p:spPr>
          <a:xfrm>
            <a:off x="4304665" y="3594735"/>
            <a:ext cx="1685290" cy="1500505"/>
          </a:xfrm>
          <a:custGeom>
            <a:avLst/>
            <a:gdLst>
              <a:gd name="connsiteX0" fmla="*/ 0 w 2346282"/>
              <a:gd name="connsiteY0" fmla="*/ 2346282 h 2346282"/>
              <a:gd name="connsiteX1" fmla="*/ 2346282 w 2346282"/>
              <a:gd name="connsiteY1" fmla="*/ 0 h 2346282"/>
              <a:gd name="connsiteX2" fmla="*/ 2346282 w 2346282"/>
              <a:gd name="connsiteY2" fmla="*/ 2346282 h 2346282"/>
              <a:gd name="connsiteX3" fmla="*/ 0 w 2346282"/>
              <a:gd name="connsiteY3" fmla="*/ 2346282 h 2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282" h="2346282">
                <a:moveTo>
                  <a:pt x="2346282" y="2346282"/>
                </a:moveTo>
                <a:cubicBezTo>
                  <a:pt x="1050466" y="2346282"/>
                  <a:pt x="0" y="1295816"/>
                  <a:pt x="0" y="0"/>
                </a:cubicBezTo>
                <a:lnTo>
                  <a:pt x="2346282" y="0"/>
                </a:lnTo>
                <a:lnTo>
                  <a:pt x="2346282" y="2346282"/>
                </a:lnTo>
                <a:close/>
              </a:path>
            </a:pathLst>
          </a:custGeom>
          <a:solidFill>
            <a:srgbClr val="963A89"/>
          </a:solidFill>
          <a:ln w="63500">
            <a:noFill/>
            <a:round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130" tIns="248920" rIns="248920" bIns="93613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3500" kern="1200"/>
          </a:p>
        </p:txBody>
      </p:sp>
      <p:sp>
        <p:nvSpPr>
          <p:cNvPr id="22" name="文本框 21"/>
          <p:cNvSpPr txBox="1"/>
          <p:nvPr/>
        </p:nvSpPr>
        <p:spPr>
          <a:xfrm>
            <a:off x="1387475" y="1402080"/>
            <a:ext cx="3806190" cy="12712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Double carbon commitment of the Chinese government made 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  <a:sym typeface="+mn-ea"/>
              </a:rPr>
              <a:t>the government limit t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he carbon emissions of enterprises 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79208" y="789670"/>
            <a:ext cx="14087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4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Political</a:t>
            </a:r>
            <a:endParaRPr lang="en-US" altLang="zh-CN" sz="24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2128" y="3937248"/>
            <a:ext cx="109196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r>
              <a:rPr lang="en-US" altLang="zh-CN" sz="24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Social</a:t>
            </a:r>
            <a:endParaRPr lang="en-US" altLang="zh-CN" sz="24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087870" y="1284605"/>
            <a:ext cx="3595370" cy="15659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sz="1600" dirty="0">
                <a:solidFill>
                  <a:srgbClr val="3F403E"/>
                </a:solidFill>
                <a:effectLst/>
                <a:latin typeface="+mn-ea"/>
              </a:rPr>
              <a:t>The national carbon emission trading market was established</a:t>
            </a:r>
            <a:r>
              <a:rPr lang="en-US" sz="1600" dirty="0">
                <a:solidFill>
                  <a:srgbClr val="3F403E"/>
                </a:solidFill>
                <a:effectLst/>
                <a:latin typeface="+mn-ea"/>
              </a:rPr>
              <a:t>, excess carbon emission rights can be sold for profit</a:t>
            </a:r>
            <a:endParaRPr lang="en-US" sz="1600" dirty="0">
              <a:solidFill>
                <a:srgbClr val="3F403E"/>
              </a:solidFill>
              <a:effectLst/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sz="1600" dirty="0">
                <a:solidFill>
                  <a:srgbClr val="3F403E"/>
                </a:solidFill>
                <a:effectLst/>
                <a:latin typeface="+mn-ea"/>
              </a:rPr>
              <a:t> </a:t>
            </a:r>
            <a:r>
              <a:rPr lang="en-US" sz="1600" dirty="0">
                <a:solidFill>
                  <a:srgbClr val="3F403E"/>
                </a:solidFill>
                <a:effectLst/>
                <a:latin typeface="+mn-ea"/>
              </a:rPr>
              <a:t>       </a:t>
            </a:r>
            <a:endParaRPr lang="zh-CN" altLang="en-US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42389" y="789670"/>
            <a:ext cx="167545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4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Economic</a:t>
            </a:r>
            <a:endParaRPr lang="en-US" altLang="zh-CN" sz="24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92670" y="4387215"/>
            <a:ext cx="4208145" cy="20110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rgbClr val="3F403E"/>
                </a:solidFill>
                <a:effectLst/>
                <a:latin typeface="+mn-ea"/>
              </a:rPr>
              <a:t>Use the carbon factor method to calculate the carbon emissions </a:t>
            </a:r>
            <a:endParaRPr lang="zh-CN" altLang="en-US" sz="1600" dirty="0">
              <a:solidFill>
                <a:srgbClr val="3F403E"/>
              </a:solidFill>
              <a:effectLst/>
              <a:latin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 dirty="0">
                <a:solidFill>
                  <a:srgbClr val="3F403E"/>
                </a:solidFill>
                <a:effectLst/>
                <a:latin typeface="+mn-ea"/>
              </a:rPr>
              <a:t>High-end technologies  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such as big data,AI,machine learning 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Many carbon emission detection instruments on the market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557851" y="3908673"/>
            <a:ext cx="230236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4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Technological</a:t>
            </a:r>
            <a:endParaRPr lang="en-US" altLang="zh-CN" sz="24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47" name="Group 187"/>
          <p:cNvGrpSpPr>
            <a:grpSpLocks noChangeAspect="1"/>
          </p:cNvGrpSpPr>
          <p:nvPr/>
        </p:nvGrpSpPr>
        <p:grpSpPr bwMode="auto">
          <a:xfrm>
            <a:off x="6344602" y="3873183"/>
            <a:ext cx="527050" cy="525463"/>
            <a:chOff x="-700" y="2742"/>
            <a:chExt cx="332" cy="331"/>
          </a:xfrm>
          <a:solidFill>
            <a:srgbClr val="F9B359"/>
          </a:solidFill>
          <a:effectLst/>
        </p:grpSpPr>
        <p:sp>
          <p:nvSpPr>
            <p:cNvPr id="249" name="Freeform 188"/>
            <p:cNvSpPr>
              <a:spLocks noEditPoints="1"/>
            </p:cNvSpPr>
            <p:nvPr/>
          </p:nvSpPr>
          <p:spPr bwMode="auto">
            <a:xfrm>
              <a:off x="-700" y="2742"/>
              <a:ext cx="332" cy="331"/>
            </a:xfrm>
            <a:custGeom>
              <a:avLst/>
              <a:gdLst>
                <a:gd name="T0" fmla="*/ 1346 w 1532"/>
                <a:gd name="T1" fmla="*/ 587 h 1532"/>
                <a:gd name="T2" fmla="*/ 1366 w 1532"/>
                <a:gd name="T3" fmla="*/ 394 h 1532"/>
                <a:gd name="T4" fmla="*/ 1260 w 1532"/>
                <a:gd name="T5" fmla="*/ 177 h 1532"/>
                <a:gd name="T6" fmla="*/ 1139 w 1532"/>
                <a:gd name="T7" fmla="*/ 167 h 1532"/>
                <a:gd name="T8" fmla="*/ 942 w 1532"/>
                <a:gd name="T9" fmla="*/ 186 h 1532"/>
                <a:gd name="T10" fmla="*/ 830 w 1532"/>
                <a:gd name="T11" fmla="*/ 0 h 1532"/>
                <a:gd name="T12" fmla="*/ 602 w 1532"/>
                <a:gd name="T13" fmla="*/ 79 h 1532"/>
                <a:gd name="T14" fmla="*/ 480 w 1532"/>
                <a:gd name="T15" fmla="*/ 232 h 1532"/>
                <a:gd name="T16" fmla="*/ 337 w 1532"/>
                <a:gd name="T17" fmla="*/ 151 h 1532"/>
                <a:gd name="T18" fmla="*/ 174 w 1532"/>
                <a:gd name="T19" fmla="*/ 274 h 1532"/>
                <a:gd name="T20" fmla="*/ 228 w 1532"/>
                <a:gd name="T21" fmla="*/ 486 h 1532"/>
                <a:gd name="T22" fmla="*/ 79 w 1532"/>
                <a:gd name="T23" fmla="*/ 609 h 1532"/>
                <a:gd name="T24" fmla="*/ 0 w 1532"/>
                <a:gd name="T25" fmla="*/ 837 h 1532"/>
                <a:gd name="T26" fmla="*/ 188 w 1532"/>
                <a:gd name="T27" fmla="*/ 949 h 1532"/>
                <a:gd name="T28" fmla="*/ 169 w 1532"/>
                <a:gd name="T29" fmla="*/ 1141 h 1532"/>
                <a:gd name="T30" fmla="*/ 274 w 1532"/>
                <a:gd name="T31" fmla="*/ 1358 h 1532"/>
                <a:gd name="T32" fmla="*/ 396 w 1532"/>
                <a:gd name="T33" fmla="*/ 1368 h 1532"/>
                <a:gd name="T34" fmla="*/ 587 w 1532"/>
                <a:gd name="T35" fmla="*/ 1346 h 1532"/>
                <a:gd name="T36" fmla="*/ 698 w 1532"/>
                <a:gd name="T37" fmla="*/ 1532 h 1532"/>
                <a:gd name="T38" fmla="*/ 927 w 1532"/>
                <a:gd name="T39" fmla="*/ 1453 h 1532"/>
                <a:gd name="T40" fmla="*/ 1049 w 1532"/>
                <a:gd name="T41" fmla="*/ 1302 h 1532"/>
                <a:gd name="T42" fmla="*/ 1193 w 1532"/>
                <a:gd name="T43" fmla="*/ 1383 h 1532"/>
                <a:gd name="T44" fmla="*/ 1355 w 1532"/>
                <a:gd name="T45" fmla="*/ 1260 h 1532"/>
                <a:gd name="T46" fmla="*/ 1302 w 1532"/>
                <a:gd name="T47" fmla="*/ 1049 h 1532"/>
                <a:gd name="T48" fmla="*/ 1453 w 1532"/>
                <a:gd name="T49" fmla="*/ 927 h 1532"/>
                <a:gd name="T50" fmla="*/ 1532 w 1532"/>
                <a:gd name="T51" fmla="*/ 699 h 1532"/>
                <a:gd name="T52" fmla="*/ 1446 w 1532"/>
                <a:gd name="T53" fmla="*/ 834 h 1532"/>
                <a:gd name="T54" fmla="*/ 1305 w 1532"/>
                <a:gd name="T55" fmla="*/ 864 h 1532"/>
                <a:gd name="T56" fmla="*/ 1214 w 1532"/>
                <a:gd name="T57" fmla="*/ 1030 h 1532"/>
                <a:gd name="T58" fmla="*/ 1295 w 1532"/>
                <a:gd name="T59" fmla="*/ 1189 h 1532"/>
                <a:gd name="T60" fmla="*/ 1199 w 1532"/>
                <a:gd name="T61" fmla="*/ 1295 h 1532"/>
                <a:gd name="T62" fmla="*/ 1188 w 1532"/>
                <a:gd name="T63" fmla="*/ 1296 h 1532"/>
                <a:gd name="T64" fmla="*/ 1030 w 1532"/>
                <a:gd name="T65" fmla="*/ 1215 h 1532"/>
                <a:gd name="T66" fmla="*/ 864 w 1532"/>
                <a:gd name="T67" fmla="*/ 1305 h 1532"/>
                <a:gd name="T68" fmla="*/ 833 w 1532"/>
                <a:gd name="T69" fmla="*/ 1446 h 1532"/>
                <a:gd name="T70" fmla="*/ 690 w 1532"/>
                <a:gd name="T71" fmla="*/ 1439 h 1532"/>
                <a:gd name="T72" fmla="*/ 636 w 1532"/>
                <a:gd name="T73" fmla="*/ 1270 h 1532"/>
                <a:gd name="T74" fmla="*/ 483 w 1532"/>
                <a:gd name="T75" fmla="*/ 1211 h 1532"/>
                <a:gd name="T76" fmla="*/ 346 w 1532"/>
                <a:gd name="T77" fmla="*/ 1299 h 1532"/>
                <a:gd name="T78" fmla="*/ 335 w 1532"/>
                <a:gd name="T79" fmla="*/ 1298 h 1532"/>
                <a:gd name="T80" fmla="*/ 239 w 1532"/>
                <a:gd name="T81" fmla="*/ 1191 h 1532"/>
                <a:gd name="T82" fmla="*/ 320 w 1532"/>
                <a:gd name="T83" fmla="*/ 1034 h 1532"/>
                <a:gd name="T84" fmla="*/ 229 w 1532"/>
                <a:gd name="T85" fmla="*/ 868 h 1532"/>
                <a:gd name="T86" fmla="*/ 86 w 1532"/>
                <a:gd name="T87" fmla="*/ 837 h 1532"/>
                <a:gd name="T88" fmla="*/ 93 w 1532"/>
                <a:gd name="T89" fmla="*/ 694 h 1532"/>
                <a:gd name="T90" fmla="*/ 262 w 1532"/>
                <a:gd name="T91" fmla="*/ 639 h 1532"/>
                <a:gd name="T92" fmla="*/ 314 w 1532"/>
                <a:gd name="T93" fmla="*/ 458 h 1532"/>
                <a:gd name="T94" fmla="*/ 236 w 1532"/>
                <a:gd name="T95" fmla="*/ 335 h 1532"/>
                <a:gd name="T96" fmla="*/ 337 w 1532"/>
                <a:gd name="T97" fmla="*/ 237 h 1532"/>
                <a:gd name="T98" fmla="*/ 452 w 1532"/>
                <a:gd name="T99" fmla="*/ 318 h 1532"/>
                <a:gd name="T100" fmla="*/ 633 w 1532"/>
                <a:gd name="T101" fmla="*/ 263 h 1532"/>
                <a:gd name="T102" fmla="*/ 688 w 1532"/>
                <a:gd name="T103" fmla="*/ 93 h 1532"/>
                <a:gd name="T104" fmla="*/ 831 w 1532"/>
                <a:gd name="T105" fmla="*/ 86 h 1532"/>
                <a:gd name="T106" fmla="*/ 862 w 1532"/>
                <a:gd name="T107" fmla="*/ 227 h 1532"/>
                <a:gd name="T108" fmla="*/ 1031 w 1532"/>
                <a:gd name="T109" fmla="*/ 318 h 1532"/>
                <a:gd name="T110" fmla="*/ 1188 w 1532"/>
                <a:gd name="T111" fmla="*/ 237 h 1532"/>
                <a:gd name="T112" fmla="*/ 1199 w 1532"/>
                <a:gd name="T113" fmla="*/ 238 h 1532"/>
                <a:gd name="T114" fmla="*/ 1296 w 1532"/>
                <a:gd name="T115" fmla="*/ 344 h 1532"/>
                <a:gd name="T116" fmla="*/ 1215 w 1532"/>
                <a:gd name="T117" fmla="*/ 502 h 1532"/>
                <a:gd name="T118" fmla="*/ 1305 w 1532"/>
                <a:gd name="T119" fmla="*/ 668 h 1532"/>
                <a:gd name="T120" fmla="*/ 1446 w 1532"/>
                <a:gd name="T121" fmla="*/ 699 h 1532"/>
                <a:gd name="T122" fmla="*/ 1446 w 1532"/>
                <a:gd name="T123" fmla="*/ 834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2" h="1532">
                  <a:moveTo>
                    <a:pt x="1453" y="605"/>
                  </a:moveTo>
                  <a:cubicBezTo>
                    <a:pt x="1346" y="587"/>
                    <a:pt x="1346" y="587"/>
                    <a:pt x="1346" y="587"/>
                  </a:cubicBezTo>
                  <a:cubicBezTo>
                    <a:pt x="1335" y="551"/>
                    <a:pt x="1320" y="516"/>
                    <a:pt x="1303" y="483"/>
                  </a:cubicBezTo>
                  <a:cubicBezTo>
                    <a:pt x="1366" y="394"/>
                    <a:pt x="1366" y="394"/>
                    <a:pt x="1366" y="394"/>
                  </a:cubicBezTo>
                  <a:cubicBezTo>
                    <a:pt x="1393" y="357"/>
                    <a:pt x="1389" y="305"/>
                    <a:pt x="1356" y="272"/>
                  </a:cubicBezTo>
                  <a:cubicBezTo>
                    <a:pt x="1260" y="177"/>
                    <a:pt x="1260" y="177"/>
                    <a:pt x="1260" y="177"/>
                  </a:cubicBezTo>
                  <a:cubicBezTo>
                    <a:pt x="1243" y="159"/>
                    <a:pt x="1219" y="149"/>
                    <a:pt x="1194" y="149"/>
                  </a:cubicBezTo>
                  <a:cubicBezTo>
                    <a:pt x="1174" y="149"/>
                    <a:pt x="1155" y="155"/>
                    <a:pt x="1139" y="167"/>
                  </a:cubicBezTo>
                  <a:cubicBezTo>
                    <a:pt x="1050" y="230"/>
                    <a:pt x="1050" y="230"/>
                    <a:pt x="1050" y="230"/>
                  </a:cubicBezTo>
                  <a:cubicBezTo>
                    <a:pt x="1015" y="212"/>
                    <a:pt x="979" y="197"/>
                    <a:pt x="942" y="186"/>
                  </a:cubicBezTo>
                  <a:cubicBezTo>
                    <a:pt x="924" y="79"/>
                    <a:pt x="924" y="79"/>
                    <a:pt x="924" y="79"/>
                  </a:cubicBezTo>
                  <a:cubicBezTo>
                    <a:pt x="916" y="34"/>
                    <a:pt x="877" y="0"/>
                    <a:pt x="830" y="0"/>
                  </a:cubicBezTo>
                  <a:cubicBezTo>
                    <a:pt x="696" y="0"/>
                    <a:pt x="696" y="0"/>
                    <a:pt x="696" y="0"/>
                  </a:cubicBezTo>
                  <a:cubicBezTo>
                    <a:pt x="649" y="0"/>
                    <a:pt x="610" y="34"/>
                    <a:pt x="602" y="79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48" y="199"/>
                    <a:pt x="513" y="214"/>
                    <a:pt x="480" y="232"/>
                  </a:cubicBezTo>
                  <a:cubicBezTo>
                    <a:pt x="392" y="169"/>
                    <a:pt x="392" y="169"/>
                    <a:pt x="392" y="169"/>
                  </a:cubicBezTo>
                  <a:cubicBezTo>
                    <a:pt x="376" y="157"/>
                    <a:pt x="356" y="151"/>
                    <a:pt x="337" y="151"/>
                  </a:cubicBezTo>
                  <a:cubicBezTo>
                    <a:pt x="311" y="151"/>
                    <a:pt x="287" y="161"/>
                    <a:pt x="270" y="179"/>
                  </a:cubicBezTo>
                  <a:cubicBezTo>
                    <a:pt x="174" y="274"/>
                    <a:pt x="174" y="274"/>
                    <a:pt x="174" y="274"/>
                  </a:cubicBezTo>
                  <a:cubicBezTo>
                    <a:pt x="141" y="307"/>
                    <a:pt x="137" y="358"/>
                    <a:pt x="164" y="396"/>
                  </a:cubicBezTo>
                  <a:cubicBezTo>
                    <a:pt x="228" y="486"/>
                    <a:pt x="228" y="486"/>
                    <a:pt x="228" y="486"/>
                  </a:cubicBezTo>
                  <a:cubicBezTo>
                    <a:pt x="210" y="520"/>
                    <a:pt x="196" y="555"/>
                    <a:pt x="185" y="59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33" y="616"/>
                    <a:pt x="0" y="656"/>
                    <a:pt x="0" y="702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83"/>
                    <a:pt x="33" y="923"/>
                    <a:pt x="79" y="930"/>
                  </a:cubicBezTo>
                  <a:cubicBezTo>
                    <a:pt x="188" y="949"/>
                    <a:pt x="188" y="949"/>
                    <a:pt x="188" y="949"/>
                  </a:cubicBezTo>
                  <a:cubicBezTo>
                    <a:pt x="199" y="985"/>
                    <a:pt x="214" y="1020"/>
                    <a:pt x="232" y="1053"/>
                  </a:cubicBezTo>
                  <a:cubicBezTo>
                    <a:pt x="169" y="1141"/>
                    <a:pt x="169" y="1141"/>
                    <a:pt x="169" y="1141"/>
                  </a:cubicBezTo>
                  <a:cubicBezTo>
                    <a:pt x="142" y="1178"/>
                    <a:pt x="146" y="1230"/>
                    <a:pt x="179" y="1262"/>
                  </a:cubicBezTo>
                  <a:cubicBezTo>
                    <a:pt x="274" y="1358"/>
                    <a:pt x="274" y="1358"/>
                    <a:pt x="274" y="1358"/>
                  </a:cubicBezTo>
                  <a:cubicBezTo>
                    <a:pt x="292" y="1376"/>
                    <a:pt x="316" y="1386"/>
                    <a:pt x="341" y="1386"/>
                  </a:cubicBezTo>
                  <a:cubicBezTo>
                    <a:pt x="361" y="1386"/>
                    <a:pt x="380" y="1380"/>
                    <a:pt x="396" y="1368"/>
                  </a:cubicBezTo>
                  <a:cubicBezTo>
                    <a:pt x="486" y="1304"/>
                    <a:pt x="486" y="1304"/>
                    <a:pt x="486" y="1304"/>
                  </a:cubicBezTo>
                  <a:cubicBezTo>
                    <a:pt x="518" y="1321"/>
                    <a:pt x="552" y="1335"/>
                    <a:pt x="587" y="1346"/>
                  </a:cubicBezTo>
                  <a:cubicBezTo>
                    <a:pt x="605" y="1453"/>
                    <a:pt x="605" y="1453"/>
                    <a:pt x="605" y="1453"/>
                  </a:cubicBezTo>
                  <a:cubicBezTo>
                    <a:pt x="612" y="1499"/>
                    <a:pt x="652" y="1532"/>
                    <a:pt x="698" y="1532"/>
                  </a:cubicBezTo>
                  <a:cubicBezTo>
                    <a:pt x="833" y="1532"/>
                    <a:pt x="833" y="1532"/>
                    <a:pt x="833" y="1532"/>
                  </a:cubicBezTo>
                  <a:cubicBezTo>
                    <a:pt x="880" y="1532"/>
                    <a:pt x="919" y="1499"/>
                    <a:pt x="927" y="1453"/>
                  </a:cubicBezTo>
                  <a:cubicBezTo>
                    <a:pt x="945" y="1346"/>
                    <a:pt x="945" y="1346"/>
                    <a:pt x="945" y="1346"/>
                  </a:cubicBezTo>
                  <a:cubicBezTo>
                    <a:pt x="981" y="1334"/>
                    <a:pt x="1016" y="1320"/>
                    <a:pt x="1049" y="1302"/>
                  </a:cubicBezTo>
                  <a:cubicBezTo>
                    <a:pt x="1138" y="1366"/>
                    <a:pt x="1138" y="1366"/>
                    <a:pt x="1138" y="1366"/>
                  </a:cubicBezTo>
                  <a:cubicBezTo>
                    <a:pt x="1154" y="1377"/>
                    <a:pt x="1173" y="1383"/>
                    <a:pt x="1193" y="1383"/>
                  </a:cubicBezTo>
                  <a:cubicBezTo>
                    <a:pt x="1218" y="1383"/>
                    <a:pt x="1242" y="1373"/>
                    <a:pt x="1260" y="1356"/>
                  </a:cubicBezTo>
                  <a:cubicBezTo>
                    <a:pt x="1355" y="1260"/>
                    <a:pt x="1355" y="1260"/>
                    <a:pt x="1355" y="1260"/>
                  </a:cubicBezTo>
                  <a:cubicBezTo>
                    <a:pt x="1388" y="1228"/>
                    <a:pt x="1392" y="1176"/>
                    <a:pt x="1365" y="1138"/>
                  </a:cubicBezTo>
                  <a:cubicBezTo>
                    <a:pt x="1302" y="1049"/>
                    <a:pt x="1302" y="1049"/>
                    <a:pt x="1302" y="1049"/>
                  </a:cubicBezTo>
                  <a:cubicBezTo>
                    <a:pt x="1320" y="1016"/>
                    <a:pt x="1334" y="981"/>
                    <a:pt x="1345" y="945"/>
                  </a:cubicBezTo>
                  <a:cubicBezTo>
                    <a:pt x="1453" y="927"/>
                    <a:pt x="1453" y="927"/>
                    <a:pt x="1453" y="927"/>
                  </a:cubicBezTo>
                  <a:cubicBezTo>
                    <a:pt x="1499" y="919"/>
                    <a:pt x="1532" y="880"/>
                    <a:pt x="1532" y="834"/>
                  </a:cubicBezTo>
                  <a:cubicBezTo>
                    <a:pt x="1532" y="699"/>
                    <a:pt x="1532" y="699"/>
                    <a:pt x="1532" y="699"/>
                  </a:cubicBezTo>
                  <a:cubicBezTo>
                    <a:pt x="1532" y="653"/>
                    <a:pt x="1499" y="613"/>
                    <a:pt x="1453" y="605"/>
                  </a:cubicBezTo>
                  <a:close/>
                  <a:moveTo>
                    <a:pt x="1446" y="834"/>
                  </a:moveTo>
                  <a:cubicBezTo>
                    <a:pt x="1446" y="838"/>
                    <a:pt x="1443" y="841"/>
                    <a:pt x="1439" y="842"/>
                  </a:cubicBezTo>
                  <a:cubicBezTo>
                    <a:pt x="1305" y="864"/>
                    <a:pt x="1305" y="864"/>
                    <a:pt x="1305" y="864"/>
                  </a:cubicBezTo>
                  <a:cubicBezTo>
                    <a:pt x="1288" y="867"/>
                    <a:pt x="1274" y="880"/>
                    <a:pt x="1270" y="896"/>
                  </a:cubicBezTo>
                  <a:cubicBezTo>
                    <a:pt x="1258" y="943"/>
                    <a:pt x="1239" y="988"/>
                    <a:pt x="1214" y="1030"/>
                  </a:cubicBezTo>
                  <a:cubicBezTo>
                    <a:pt x="1206" y="1045"/>
                    <a:pt x="1206" y="1063"/>
                    <a:pt x="1216" y="1077"/>
                  </a:cubicBezTo>
                  <a:cubicBezTo>
                    <a:pt x="1295" y="1189"/>
                    <a:pt x="1295" y="1189"/>
                    <a:pt x="1295" y="1189"/>
                  </a:cubicBezTo>
                  <a:cubicBezTo>
                    <a:pt x="1298" y="1192"/>
                    <a:pt x="1297" y="1197"/>
                    <a:pt x="1294" y="1199"/>
                  </a:cubicBezTo>
                  <a:cubicBezTo>
                    <a:pt x="1199" y="1295"/>
                    <a:pt x="1199" y="1295"/>
                    <a:pt x="1199" y="1295"/>
                  </a:cubicBezTo>
                  <a:cubicBezTo>
                    <a:pt x="1197" y="1297"/>
                    <a:pt x="1195" y="1297"/>
                    <a:pt x="1193" y="1297"/>
                  </a:cubicBezTo>
                  <a:cubicBezTo>
                    <a:pt x="1191" y="1297"/>
                    <a:pt x="1189" y="1297"/>
                    <a:pt x="1188" y="1296"/>
                  </a:cubicBezTo>
                  <a:cubicBezTo>
                    <a:pt x="1077" y="1217"/>
                    <a:pt x="1077" y="1217"/>
                    <a:pt x="1077" y="1217"/>
                  </a:cubicBezTo>
                  <a:cubicBezTo>
                    <a:pt x="1063" y="1207"/>
                    <a:pt x="1045" y="1206"/>
                    <a:pt x="1030" y="1215"/>
                  </a:cubicBezTo>
                  <a:cubicBezTo>
                    <a:pt x="988" y="1240"/>
                    <a:pt x="943" y="1258"/>
                    <a:pt x="896" y="1270"/>
                  </a:cubicBezTo>
                  <a:cubicBezTo>
                    <a:pt x="879" y="1275"/>
                    <a:pt x="867" y="1288"/>
                    <a:pt x="864" y="1305"/>
                  </a:cubicBezTo>
                  <a:cubicBezTo>
                    <a:pt x="842" y="1439"/>
                    <a:pt x="842" y="1439"/>
                    <a:pt x="842" y="1439"/>
                  </a:cubicBezTo>
                  <a:cubicBezTo>
                    <a:pt x="841" y="1444"/>
                    <a:pt x="837" y="1446"/>
                    <a:pt x="833" y="1446"/>
                  </a:cubicBezTo>
                  <a:cubicBezTo>
                    <a:pt x="699" y="1446"/>
                    <a:pt x="699" y="1446"/>
                    <a:pt x="699" y="1446"/>
                  </a:cubicBezTo>
                  <a:cubicBezTo>
                    <a:pt x="694" y="1446"/>
                    <a:pt x="691" y="1444"/>
                    <a:pt x="690" y="1439"/>
                  </a:cubicBezTo>
                  <a:cubicBezTo>
                    <a:pt x="668" y="1305"/>
                    <a:pt x="668" y="1305"/>
                    <a:pt x="668" y="1305"/>
                  </a:cubicBezTo>
                  <a:cubicBezTo>
                    <a:pt x="665" y="1288"/>
                    <a:pt x="652" y="1275"/>
                    <a:pt x="636" y="1270"/>
                  </a:cubicBezTo>
                  <a:cubicBezTo>
                    <a:pt x="590" y="1259"/>
                    <a:pt x="546" y="1240"/>
                    <a:pt x="505" y="1217"/>
                  </a:cubicBezTo>
                  <a:cubicBezTo>
                    <a:pt x="498" y="1213"/>
                    <a:pt x="491" y="1211"/>
                    <a:pt x="483" y="1211"/>
                  </a:cubicBezTo>
                  <a:cubicBezTo>
                    <a:pt x="475" y="1211"/>
                    <a:pt x="466" y="1213"/>
                    <a:pt x="458" y="1219"/>
                  </a:cubicBezTo>
                  <a:cubicBezTo>
                    <a:pt x="346" y="1299"/>
                    <a:pt x="346" y="1299"/>
                    <a:pt x="346" y="1299"/>
                  </a:cubicBezTo>
                  <a:cubicBezTo>
                    <a:pt x="345" y="1300"/>
                    <a:pt x="343" y="1300"/>
                    <a:pt x="341" y="1300"/>
                  </a:cubicBezTo>
                  <a:cubicBezTo>
                    <a:pt x="340" y="1300"/>
                    <a:pt x="338" y="1300"/>
                    <a:pt x="335" y="1298"/>
                  </a:cubicBezTo>
                  <a:cubicBezTo>
                    <a:pt x="240" y="1202"/>
                    <a:pt x="240" y="1202"/>
                    <a:pt x="240" y="1202"/>
                  </a:cubicBezTo>
                  <a:cubicBezTo>
                    <a:pt x="237" y="1199"/>
                    <a:pt x="237" y="1195"/>
                    <a:pt x="239" y="1191"/>
                  </a:cubicBezTo>
                  <a:cubicBezTo>
                    <a:pt x="318" y="1081"/>
                    <a:pt x="318" y="1081"/>
                    <a:pt x="318" y="1081"/>
                  </a:cubicBezTo>
                  <a:cubicBezTo>
                    <a:pt x="328" y="1067"/>
                    <a:pt x="328" y="1048"/>
                    <a:pt x="320" y="1034"/>
                  </a:cubicBezTo>
                  <a:cubicBezTo>
                    <a:pt x="295" y="992"/>
                    <a:pt x="276" y="947"/>
                    <a:pt x="263" y="900"/>
                  </a:cubicBezTo>
                  <a:cubicBezTo>
                    <a:pt x="259" y="884"/>
                    <a:pt x="245" y="871"/>
                    <a:pt x="229" y="868"/>
                  </a:cubicBezTo>
                  <a:cubicBezTo>
                    <a:pt x="93" y="845"/>
                    <a:pt x="93" y="845"/>
                    <a:pt x="93" y="845"/>
                  </a:cubicBezTo>
                  <a:cubicBezTo>
                    <a:pt x="89" y="845"/>
                    <a:pt x="86" y="841"/>
                    <a:pt x="86" y="837"/>
                  </a:cubicBezTo>
                  <a:cubicBezTo>
                    <a:pt x="86" y="702"/>
                    <a:pt x="86" y="702"/>
                    <a:pt x="86" y="702"/>
                  </a:cubicBezTo>
                  <a:cubicBezTo>
                    <a:pt x="86" y="698"/>
                    <a:pt x="89" y="694"/>
                    <a:pt x="93" y="694"/>
                  </a:cubicBezTo>
                  <a:cubicBezTo>
                    <a:pt x="227" y="671"/>
                    <a:pt x="227" y="671"/>
                    <a:pt x="227" y="671"/>
                  </a:cubicBezTo>
                  <a:cubicBezTo>
                    <a:pt x="244" y="669"/>
                    <a:pt x="258" y="656"/>
                    <a:pt x="262" y="639"/>
                  </a:cubicBezTo>
                  <a:cubicBezTo>
                    <a:pt x="274" y="592"/>
                    <a:pt x="292" y="547"/>
                    <a:pt x="316" y="505"/>
                  </a:cubicBezTo>
                  <a:cubicBezTo>
                    <a:pt x="325" y="490"/>
                    <a:pt x="324" y="472"/>
                    <a:pt x="314" y="458"/>
                  </a:cubicBezTo>
                  <a:cubicBezTo>
                    <a:pt x="235" y="346"/>
                    <a:pt x="235" y="346"/>
                    <a:pt x="235" y="346"/>
                  </a:cubicBezTo>
                  <a:cubicBezTo>
                    <a:pt x="232" y="343"/>
                    <a:pt x="233" y="338"/>
                    <a:pt x="236" y="335"/>
                  </a:cubicBezTo>
                  <a:cubicBezTo>
                    <a:pt x="331" y="240"/>
                    <a:pt x="331" y="240"/>
                    <a:pt x="331" y="240"/>
                  </a:cubicBezTo>
                  <a:cubicBezTo>
                    <a:pt x="333" y="238"/>
                    <a:pt x="335" y="237"/>
                    <a:pt x="337" y="237"/>
                  </a:cubicBezTo>
                  <a:cubicBezTo>
                    <a:pt x="339" y="237"/>
                    <a:pt x="340" y="238"/>
                    <a:pt x="342" y="239"/>
                  </a:cubicBezTo>
                  <a:cubicBezTo>
                    <a:pt x="452" y="318"/>
                    <a:pt x="452" y="318"/>
                    <a:pt x="452" y="318"/>
                  </a:cubicBezTo>
                  <a:cubicBezTo>
                    <a:pt x="466" y="328"/>
                    <a:pt x="485" y="328"/>
                    <a:pt x="500" y="320"/>
                  </a:cubicBezTo>
                  <a:cubicBezTo>
                    <a:pt x="541" y="295"/>
                    <a:pt x="586" y="276"/>
                    <a:pt x="633" y="263"/>
                  </a:cubicBezTo>
                  <a:cubicBezTo>
                    <a:pt x="650" y="259"/>
                    <a:pt x="662" y="245"/>
                    <a:pt x="665" y="229"/>
                  </a:cubicBezTo>
                  <a:cubicBezTo>
                    <a:pt x="688" y="93"/>
                    <a:pt x="688" y="93"/>
                    <a:pt x="688" y="93"/>
                  </a:cubicBezTo>
                  <a:cubicBezTo>
                    <a:pt x="689" y="89"/>
                    <a:pt x="692" y="86"/>
                    <a:pt x="696" y="86"/>
                  </a:cubicBezTo>
                  <a:cubicBezTo>
                    <a:pt x="831" y="86"/>
                    <a:pt x="831" y="86"/>
                    <a:pt x="831" y="86"/>
                  </a:cubicBezTo>
                  <a:cubicBezTo>
                    <a:pt x="835" y="86"/>
                    <a:pt x="839" y="89"/>
                    <a:pt x="839" y="93"/>
                  </a:cubicBezTo>
                  <a:cubicBezTo>
                    <a:pt x="862" y="227"/>
                    <a:pt x="862" y="227"/>
                    <a:pt x="862" y="227"/>
                  </a:cubicBezTo>
                  <a:cubicBezTo>
                    <a:pt x="865" y="244"/>
                    <a:pt x="877" y="258"/>
                    <a:pt x="894" y="262"/>
                  </a:cubicBezTo>
                  <a:cubicBezTo>
                    <a:pt x="942" y="274"/>
                    <a:pt x="988" y="293"/>
                    <a:pt x="1031" y="318"/>
                  </a:cubicBezTo>
                  <a:cubicBezTo>
                    <a:pt x="1046" y="327"/>
                    <a:pt x="1064" y="326"/>
                    <a:pt x="1078" y="316"/>
                  </a:cubicBezTo>
                  <a:cubicBezTo>
                    <a:pt x="1188" y="237"/>
                    <a:pt x="1188" y="237"/>
                    <a:pt x="1188" y="237"/>
                  </a:cubicBezTo>
                  <a:cubicBezTo>
                    <a:pt x="1190" y="236"/>
                    <a:pt x="1192" y="235"/>
                    <a:pt x="1193" y="235"/>
                  </a:cubicBezTo>
                  <a:cubicBezTo>
                    <a:pt x="1195" y="235"/>
                    <a:pt x="1197" y="236"/>
                    <a:pt x="1199" y="238"/>
                  </a:cubicBezTo>
                  <a:cubicBezTo>
                    <a:pt x="1295" y="333"/>
                    <a:pt x="1295" y="333"/>
                    <a:pt x="1295" y="333"/>
                  </a:cubicBezTo>
                  <a:cubicBezTo>
                    <a:pt x="1298" y="336"/>
                    <a:pt x="1298" y="341"/>
                    <a:pt x="1296" y="344"/>
                  </a:cubicBezTo>
                  <a:cubicBezTo>
                    <a:pt x="1217" y="455"/>
                    <a:pt x="1217" y="455"/>
                    <a:pt x="1217" y="455"/>
                  </a:cubicBezTo>
                  <a:cubicBezTo>
                    <a:pt x="1207" y="469"/>
                    <a:pt x="1206" y="487"/>
                    <a:pt x="1215" y="502"/>
                  </a:cubicBezTo>
                  <a:cubicBezTo>
                    <a:pt x="1240" y="544"/>
                    <a:pt x="1258" y="589"/>
                    <a:pt x="1270" y="636"/>
                  </a:cubicBezTo>
                  <a:cubicBezTo>
                    <a:pt x="1275" y="653"/>
                    <a:pt x="1288" y="665"/>
                    <a:pt x="1305" y="668"/>
                  </a:cubicBezTo>
                  <a:cubicBezTo>
                    <a:pt x="1439" y="691"/>
                    <a:pt x="1439" y="691"/>
                    <a:pt x="1439" y="691"/>
                  </a:cubicBezTo>
                  <a:cubicBezTo>
                    <a:pt x="1444" y="691"/>
                    <a:pt x="1446" y="695"/>
                    <a:pt x="1446" y="699"/>
                  </a:cubicBezTo>
                  <a:cubicBezTo>
                    <a:pt x="1446" y="834"/>
                    <a:pt x="1446" y="834"/>
                    <a:pt x="1446" y="834"/>
                  </a:cubicBezTo>
                  <a:close/>
                  <a:moveTo>
                    <a:pt x="1446" y="834"/>
                  </a:moveTo>
                  <a:cubicBezTo>
                    <a:pt x="1446" y="834"/>
                    <a:pt x="1446" y="834"/>
                    <a:pt x="1446" y="83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189"/>
            <p:cNvSpPr>
              <a:spLocks noEditPoints="1"/>
            </p:cNvSpPr>
            <p:nvPr/>
          </p:nvSpPr>
          <p:spPr bwMode="auto">
            <a:xfrm>
              <a:off x="-607" y="2836"/>
              <a:ext cx="143" cy="143"/>
            </a:xfrm>
            <a:custGeom>
              <a:avLst/>
              <a:gdLst>
                <a:gd name="T0" fmla="*/ 330 w 661"/>
                <a:gd name="T1" fmla="*/ 0 h 661"/>
                <a:gd name="T2" fmla="*/ 0 w 661"/>
                <a:gd name="T3" fmla="*/ 330 h 661"/>
                <a:gd name="T4" fmla="*/ 330 w 661"/>
                <a:gd name="T5" fmla="*/ 661 h 661"/>
                <a:gd name="T6" fmla="*/ 661 w 661"/>
                <a:gd name="T7" fmla="*/ 330 h 661"/>
                <a:gd name="T8" fmla="*/ 330 w 661"/>
                <a:gd name="T9" fmla="*/ 0 h 661"/>
                <a:gd name="T10" fmla="*/ 330 w 661"/>
                <a:gd name="T11" fmla="*/ 574 h 661"/>
                <a:gd name="T12" fmla="*/ 86 w 661"/>
                <a:gd name="T13" fmla="*/ 330 h 661"/>
                <a:gd name="T14" fmla="*/ 330 w 661"/>
                <a:gd name="T15" fmla="*/ 86 h 661"/>
                <a:gd name="T16" fmla="*/ 574 w 661"/>
                <a:gd name="T17" fmla="*/ 330 h 661"/>
                <a:gd name="T18" fmla="*/ 330 w 661"/>
                <a:gd name="T19" fmla="*/ 574 h 661"/>
                <a:gd name="T20" fmla="*/ 330 w 661"/>
                <a:gd name="T21" fmla="*/ 574 h 661"/>
                <a:gd name="T22" fmla="*/ 330 w 661"/>
                <a:gd name="T23" fmla="*/ 574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330" y="0"/>
                  </a:moveTo>
                  <a:cubicBezTo>
                    <a:pt x="148" y="0"/>
                    <a:pt x="0" y="148"/>
                    <a:pt x="0" y="330"/>
                  </a:cubicBezTo>
                  <a:cubicBezTo>
                    <a:pt x="0" y="513"/>
                    <a:pt x="148" y="661"/>
                    <a:pt x="330" y="661"/>
                  </a:cubicBezTo>
                  <a:cubicBezTo>
                    <a:pt x="512" y="661"/>
                    <a:pt x="661" y="513"/>
                    <a:pt x="661" y="330"/>
                  </a:cubicBezTo>
                  <a:cubicBezTo>
                    <a:pt x="661" y="148"/>
                    <a:pt x="512" y="0"/>
                    <a:pt x="330" y="0"/>
                  </a:cubicBezTo>
                  <a:close/>
                  <a:moveTo>
                    <a:pt x="330" y="574"/>
                  </a:moveTo>
                  <a:cubicBezTo>
                    <a:pt x="195" y="574"/>
                    <a:pt x="86" y="465"/>
                    <a:pt x="86" y="330"/>
                  </a:cubicBezTo>
                  <a:cubicBezTo>
                    <a:pt x="86" y="195"/>
                    <a:pt x="195" y="86"/>
                    <a:pt x="330" y="86"/>
                  </a:cubicBezTo>
                  <a:cubicBezTo>
                    <a:pt x="465" y="86"/>
                    <a:pt x="574" y="195"/>
                    <a:pt x="574" y="330"/>
                  </a:cubicBezTo>
                  <a:cubicBezTo>
                    <a:pt x="574" y="465"/>
                    <a:pt x="465" y="574"/>
                    <a:pt x="330" y="574"/>
                  </a:cubicBezTo>
                  <a:close/>
                  <a:moveTo>
                    <a:pt x="330" y="574"/>
                  </a:moveTo>
                  <a:cubicBezTo>
                    <a:pt x="330" y="574"/>
                    <a:pt x="330" y="574"/>
                    <a:pt x="330" y="57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4" name="Freeform 207"/>
          <p:cNvSpPr>
            <a:spLocks noEditPoints="1"/>
          </p:cNvSpPr>
          <p:nvPr/>
        </p:nvSpPr>
        <p:spPr bwMode="auto">
          <a:xfrm>
            <a:off x="6344602" y="2431098"/>
            <a:ext cx="500063" cy="536575"/>
          </a:xfrm>
          <a:custGeom>
            <a:avLst/>
            <a:gdLst>
              <a:gd name="T0" fmla="*/ 1276 w 1453"/>
              <a:gd name="T1" fmla="*/ 1031 h 1563"/>
              <a:gd name="T2" fmla="*/ 1453 w 1453"/>
              <a:gd name="T3" fmla="*/ 490 h 1563"/>
              <a:gd name="T4" fmla="*/ 1452 w 1453"/>
              <a:gd name="T5" fmla="*/ 486 h 1563"/>
              <a:gd name="T6" fmla="*/ 1451 w 1453"/>
              <a:gd name="T7" fmla="*/ 481 h 1563"/>
              <a:gd name="T8" fmla="*/ 1450 w 1453"/>
              <a:gd name="T9" fmla="*/ 478 h 1563"/>
              <a:gd name="T10" fmla="*/ 1448 w 1453"/>
              <a:gd name="T11" fmla="*/ 474 h 1563"/>
              <a:gd name="T12" fmla="*/ 1446 w 1453"/>
              <a:gd name="T13" fmla="*/ 470 h 1563"/>
              <a:gd name="T14" fmla="*/ 1444 w 1453"/>
              <a:gd name="T15" fmla="*/ 467 h 1563"/>
              <a:gd name="T16" fmla="*/ 1441 w 1453"/>
              <a:gd name="T17" fmla="*/ 464 h 1563"/>
              <a:gd name="T18" fmla="*/ 1438 w 1453"/>
              <a:gd name="T19" fmla="*/ 461 h 1563"/>
              <a:gd name="T20" fmla="*/ 1435 w 1453"/>
              <a:gd name="T21" fmla="*/ 458 h 1563"/>
              <a:gd name="T22" fmla="*/ 1431 w 1453"/>
              <a:gd name="T23" fmla="*/ 456 h 1563"/>
              <a:gd name="T24" fmla="*/ 1425 w 1453"/>
              <a:gd name="T25" fmla="*/ 453 h 1563"/>
              <a:gd name="T26" fmla="*/ 1421 w 1453"/>
              <a:gd name="T27" fmla="*/ 452 h 1563"/>
              <a:gd name="T28" fmla="*/ 1417 w 1453"/>
              <a:gd name="T29" fmla="*/ 451 h 1563"/>
              <a:gd name="T30" fmla="*/ 328 w 1453"/>
              <a:gd name="T31" fmla="*/ 301 h 1563"/>
              <a:gd name="T32" fmla="*/ 328 w 1453"/>
              <a:gd name="T33" fmla="*/ 144 h 1563"/>
              <a:gd name="T34" fmla="*/ 328 w 1453"/>
              <a:gd name="T35" fmla="*/ 140 h 1563"/>
              <a:gd name="T36" fmla="*/ 327 w 1453"/>
              <a:gd name="T37" fmla="*/ 136 h 1563"/>
              <a:gd name="T38" fmla="*/ 325 w 1453"/>
              <a:gd name="T39" fmla="*/ 132 h 1563"/>
              <a:gd name="T40" fmla="*/ 323 w 1453"/>
              <a:gd name="T41" fmla="*/ 128 h 1563"/>
              <a:gd name="T42" fmla="*/ 321 w 1453"/>
              <a:gd name="T43" fmla="*/ 125 h 1563"/>
              <a:gd name="T44" fmla="*/ 319 w 1453"/>
              <a:gd name="T45" fmla="*/ 121 h 1563"/>
              <a:gd name="T46" fmla="*/ 315 w 1453"/>
              <a:gd name="T47" fmla="*/ 117 h 1563"/>
              <a:gd name="T48" fmla="*/ 312 w 1453"/>
              <a:gd name="T49" fmla="*/ 114 h 1563"/>
              <a:gd name="T50" fmla="*/ 307 w 1453"/>
              <a:gd name="T51" fmla="*/ 111 h 1563"/>
              <a:gd name="T52" fmla="*/ 302 w 1453"/>
              <a:gd name="T53" fmla="*/ 109 h 1563"/>
              <a:gd name="T54" fmla="*/ 9 w 1453"/>
              <a:gd name="T55" fmla="*/ 32 h 1563"/>
              <a:gd name="T56" fmla="*/ 242 w 1453"/>
              <a:gd name="T57" fmla="*/ 177 h 1563"/>
              <a:gd name="T58" fmla="*/ 396 w 1453"/>
              <a:gd name="T59" fmla="*/ 1299 h 1563"/>
              <a:gd name="T60" fmla="*/ 545 w 1453"/>
              <a:gd name="T61" fmla="*/ 1563 h 1563"/>
              <a:gd name="T62" fmla="*/ 696 w 1453"/>
              <a:gd name="T63" fmla="*/ 1301 h 1563"/>
              <a:gd name="T64" fmla="*/ 1060 w 1453"/>
              <a:gd name="T65" fmla="*/ 1389 h 1563"/>
              <a:gd name="T66" fmla="*/ 1409 w 1453"/>
              <a:gd name="T67" fmla="*/ 1389 h 1563"/>
              <a:gd name="T68" fmla="*/ 418 w 1453"/>
              <a:gd name="T69" fmla="*/ 1214 h 1563"/>
              <a:gd name="T70" fmla="*/ 328 w 1453"/>
              <a:gd name="T71" fmla="*/ 1007 h 1563"/>
              <a:gd name="T72" fmla="*/ 633 w 1453"/>
              <a:gd name="T73" fmla="*/ 1388 h 1563"/>
              <a:gd name="T74" fmla="*/ 457 w 1453"/>
              <a:gd name="T75" fmla="*/ 1388 h 1563"/>
              <a:gd name="T76" fmla="*/ 633 w 1453"/>
              <a:gd name="T77" fmla="*/ 1388 h 1563"/>
              <a:gd name="T78" fmla="*/ 1235 w 1453"/>
              <a:gd name="T79" fmla="*/ 1476 h 1563"/>
              <a:gd name="T80" fmla="*/ 1235 w 1453"/>
              <a:gd name="T81" fmla="*/ 1300 h 1563"/>
              <a:gd name="T82" fmla="*/ 1276 w 1453"/>
              <a:gd name="T83" fmla="*/ 945 h 1563"/>
              <a:gd name="T84" fmla="*/ 328 w 1453"/>
              <a:gd name="T85" fmla="*/ 855 h 1563"/>
              <a:gd name="T86" fmla="*/ 1367 w 1453"/>
              <a:gd name="T87" fmla="*/ 531 h 1563"/>
              <a:gd name="T88" fmla="*/ 1276 w 1453"/>
              <a:gd name="T89" fmla="*/ 945 h 1563"/>
              <a:gd name="T90" fmla="*/ 1276 w 1453"/>
              <a:gd name="T91" fmla="*/ 945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3" h="1563">
                <a:moveTo>
                  <a:pt x="418" y="1031"/>
                </a:moveTo>
                <a:cubicBezTo>
                  <a:pt x="1276" y="1031"/>
                  <a:pt x="1276" y="1031"/>
                  <a:pt x="1276" y="1031"/>
                </a:cubicBezTo>
                <a:cubicBezTo>
                  <a:pt x="1374" y="1031"/>
                  <a:pt x="1453" y="952"/>
                  <a:pt x="1453" y="855"/>
                </a:cubicBezTo>
                <a:cubicBezTo>
                  <a:pt x="1453" y="490"/>
                  <a:pt x="1453" y="490"/>
                  <a:pt x="1453" y="490"/>
                </a:cubicBezTo>
                <a:cubicBezTo>
                  <a:pt x="1453" y="489"/>
                  <a:pt x="1453" y="488"/>
                  <a:pt x="1453" y="488"/>
                </a:cubicBezTo>
                <a:cubicBezTo>
                  <a:pt x="1453" y="487"/>
                  <a:pt x="1452" y="486"/>
                  <a:pt x="1452" y="486"/>
                </a:cubicBezTo>
                <a:cubicBezTo>
                  <a:pt x="1452" y="485"/>
                  <a:pt x="1452" y="484"/>
                  <a:pt x="1452" y="484"/>
                </a:cubicBezTo>
                <a:cubicBezTo>
                  <a:pt x="1452" y="483"/>
                  <a:pt x="1452" y="482"/>
                  <a:pt x="1451" y="481"/>
                </a:cubicBezTo>
                <a:cubicBezTo>
                  <a:pt x="1451" y="481"/>
                  <a:pt x="1451" y="480"/>
                  <a:pt x="1451" y="480"/>
                </a:cubicBezTo>
                <a:cubicBezTo>
                  <a:pt x="1450" y="479"/>
                  <a:pt x="1450" y="478"/>
                  <a:pt x="1450" y="478"/>
                </a:cubicBezTo>
                <a:cubicBezTo>
                  <a:pt x="1450" y="477"/>
                  <a:pt x="1449" y="476"/>
                  <a:pt x="1449" y="475"/>
                </a:cubicBezTo>
                <a:cubicBezTo>
                  <a:pt x="1449" y="475"/>
                  <a:pt x="1448" y="474"/>
                  <a:pt x="1448" y="474"/>
                </a:cubicBezTo>
                <a:cubicBezTo>
                  <a:pt x="1447" y="472"/>
                  <a:pt x="1447" y="472"/>
                  <a:pt x="1447" y="472"/>
                </a:cubicBezTo>
                <a:cubicBezTo>
                  <a:pt x="1447" y="471"/>
                  <a:pt x="1447" y="471"/>
                  <a:pt x="1446" y="470"/>
                </a:cubicBezTo>
                <a:cubicBezTo>
                  <a:pt x="1446" y="470"/>
                  <a:pt x="1445" y="469"/>
                  <a:pt x="1445" y="468"/>
                </a:cubicBezTo>
                <a:cubicBezTo>
                  <a:pt x="1445" y="468"/>
                  <a:pt x="1444" y="467"/>
                  <a:pt x="1444" y="467"/>
                </a:cubicBezTo>
                <a:cubicBezTo>
                  <a:pt x="1443" y="466"/>
                  <a:pt x="1443" y="466"/>
                  <a:pt x="1442" y="465"/>
                </a:cubicBezTo>
                <a:cubicBezTo>
                  <a:pt x="1442" y="464"/>
                  <a:pt x="1441" y="464"/>
                  <a:pt x="1441" y="464"/>
                </a:cubicBezTo>
                <a:cubicBezTo>
                  <a:pt x="1441" y="463"/>
                  <a:pt x="1440" y="463"/>
                  <a:pt x="1440" y="462"/>
                </a:cubicBezTo>
                <a:cubicBezTo>
                  <a:pt x="1438" y="461"/>
                  <a:pt x="1438" y="461"/>
                  <a:pt x="1438" y="461"/>
                </a:cubicBezTo>
                <a:cubicBezTo>
                  <a:pt x="1438" y="460"/>
                  <a:pt x="1437" y="460"/>
                  <a:pt x="1437" y="459"/>
                </a:cubicBezTo>
                <a:cubicBezTo>
                  <a:pt x="1436" y="459"/>
                  <a:pt x="1435" y="458"/>
                  <a:pt x="1435" y="458"/>
                </a:cubicBezTo>
                <a:cubicBezTo>
                  <a:pt x="1434" y="458"/>
                  <a:pt x="1434" y="457"/>
                  <a:pt x="1433" y="457"/>
                </a:cubicBezTo>
                <a:cubicBezTo>
                  <a:pt x="1432" y="457"/>
                  <a:pt x="1432" y="456"/>
                  <a:pt x="1431" y="456"/>
                </a:cubicBezTo>
                <a:cubicBezTo>
                  <a:pt x="1427" y="454"/>
                  <a:pt x="1427" y="454"/>
                  <a:pt x="1427" y="454"/>
                </a:cubicBezTo>
                <a:cubicBezTo>
                  <a:pt x="1425" y="453"/>
                  <a:pt x="1425" y="453"/>
                  <a:pt x="1425" y="453"/>
                </a:cubicBezTo>
                <a:cubicBezTo>
                  <a:pt x="1425" y="453"/>
                  <a:pt x="1424" y="453"/>
                  <a:pt x="1424" y="452"/>
                </a:cubicBezTo>
                <a:cubicBezTo>
                  <a:pt x="1423" y="452"/>
                  <a:pt x="1422" y="452"/>
                  <a:pt x="1421" y="452"/>
                </a:cubicBezTo>
                <a:cubicBezTo>
                  <a:pt x="1421" y="452"/>
                  <a:pt x="1420" y="451"/>
                  <a:pt x="1420" y="451"/>
                </a:cubicBezTo>
                <a:cubicBezTo>
                  <a:pt x="1419" y="451"/>
                  <a:pt x="1418" y="451"/>
                  <a:pt x="1417" y="451"/>
                </a:cubicBezTo>
                <a:cubicBezTo>
                  <a:pt x="1417" y="451"/>
                  <a:pt x="1416" y="451"/>
                  <a:pt x="1416" y="451"/>
                </a:cubicBezTo>
                <a:cubicBezTo>
                  <a:pt x="328" y="301"/>
                  <a:pt x="328" y="301"/>
                  <a:pt x="328" y="301"/>
                </a:cubicBezTo>
                <a:cubicBezTo>
                  <a:pt x="328" y="149"/>
                  <a:pt x="328" y="149"/>
                  <a:pt x="328" y="149"/>
                </a:cubicBezTo>
                <a:cubicBezTo>
                  <a:pt x="328" y="147"/>
                  <a:pt x="328" y="146"/>
                  <a:pt x="328" y="144"/>
                </a:cubicBezTo>
                <a:cubicBezTo>
                  <a:pt x="328" y="144"/>
                  <a:pt x="328" y="144"/>
                  <a:pt x="328" y="143"/>
                </a:cubicBezTo>
                <a:cubicBezTo>
                  <a:pt x="328" y="142"/>
                  <a:pt x="328" y="141"/>
                  <a:pt x="328" y="140"/>
                </a:cubicBezTo>
                <a:cubicBezTo>
                  <a:pt x="327" y="139"/>
                  <a:pt x="327" y="139"/>
                  <a:pt x="327" y="138"/>
                </a:cubicBezTo>
                <a:cubicBezTo>
                  <a:pt x="327" y="137"/>
                  <a:pt x="327" y="137"/>
                  <a:pt x="327" y="136"/>
                </a:cubicBezTo>
                <a:cubicBezTo>
                  <a:pt x="326" y="133"/>
                  <a:pt x="326" y="133"/>
                  <a:pt x="326" y="133"/>
                </a:cubicBezTo>
                <a:cubicBezTo>
                  <a:pt x="326" y="133"/>
                  <a:pt x="325" y="132"/>
                  <a:pt x="325" y="132"/>
                </a:cubicBezTo>
                <a:cubicBezTo>
                  <a:pt x="325" y="131"/>
                  <a:pt x="325" y="130"/>
                  <a:pt x="324" y="129"/>
                </a:cubicBezTo>
                <a:cubicBezTo>
                  <a:pt x="324" y="129"/>
                  <a:pt x="324" y="128"/>
                  <a:pt x="323" y="128"/>
                </a:cubicBezTo>
                <a:cubicBezTo>
                  <a:pt x="323" y="128"/>
                  <a:pt x="323" y="127"/>
                  <a:pt x="322" y="126"/>
                </a:cubicBezTo>
                <a:cubicBezTo>
                  <a:pt x="322" y="126"/>
                  <a:pt x="321" y="125"/>
                  <a:pt x="321" y="125"/>
                </a:cubicBezTo>
                <a:cubicBezTo>
                  <a:pt x="321" y="124"/>
                  <a:pt x="320" y="124"/>
                  <a:pt x="320" y="123"/>
                </a:cubicBezTo>
                <a:cubicBezTo>
                  <a:pt x="320" y="122"/>
                  <a:pt x="319" y="122"/>
                  <a:pt x="319" y="121"/>
                </a:cubicBezTo>
                <a:cubicBezTo>
                  <a:pt x="316" y="118"/>
                  <a:pt x="316" y="118"/>
                  <a:pt x="316" y="118"/>
                </a:cubicBezTo>
                <a:cubicBezTo>
                  <a:pt x="315" y="117"/>
                  <a:pt x="315" y="117"/>
                  <a:pt x="315" y="117"/>
                </a:cubicBezTo>
                <a:cubicBezTo>
                  <a:pt x="314" y="117"/>
                  <a:pt x="314" y="116"/>
                  <a:pt x="313" y="115"/>
                </a:cubicBezTo>
                <a:cubicBezTo>
                  <a:pt x="312" y="115"/>
                  <a:pt x="312" y="115"/>
                  <a:pt x="312" y="114"/>
                </a:cubicBezTo>
                <a:cubicBezTo>
                  <a:pt x="311" y="114"/>
                  <a:pt x="310" y="113"/>
                  <a:pt x="310" y="113"/>
                </a:cubicBezTo>
                <a:cubicBezTo>
                  <a:pt x="309" y="112"/>
                  <a:pt x="308" y="112"/>
                  <a:pt x="307" y="111"/>
                </a:cubicBezTo>
                <a:cubicBezTo>
                  <a:pt x="307" y="111"/>
                  <a:pt x="306" y="111"/>
                  <a:pt x="306" y="111"/>
                </a:cubicBezTo>
                <a:cubicBezTo>
                  <a:pt x="305" y="110"/>
                  <a:pt x="303" y="109"/>
                  <a:pt x="302" y="109"/>
                </a:cubicBezTo>
                <a:cubicBezTo>
                  <a:pt x="66" y="9"/>
                  <a:pt x="66" y="9"/>
                  <a:pt x="66" y="9"/>
                </a:cubicBezTo>
                <a:cubicBezTo>
                  <a:pt x="44" y="0"/>
                  <a:pt x="19" y="10"/>
                  <a:pt x="9" y="32"/>
                </a:cubicBezTo>
                <a:cubicBezTo>
                  <a:pt x="0" y="55"/>
                  <a:pt x="10" y="80"/>
                  <a:pt x="32" y="89"/>
                </a:cubicBezTo>
                <a:cubicBezTo>
                  <a:pt x="242" y="177"/>
                  <a:pt x="242" y="177"/>
                  <a:pt x="242" y="177"/>
                </a:cubicBezTo>
                <a:cubicBezTo>
                  <a:pt x="242" y="1124"/>
                  <a:pt x="242" y="1124"/>
                  <a:pt x="242" y="1124"/>
                </a:cubicBezTo>
                <a:cubicBezTo>
                  <a:pt x="242" y="1214"/>
                  <a:pt x="309" y="1288"/>
                  <a:pt x="396" y="1299"/>
                </a:cubicBezTo>
                <a:cubicBezTo>
                  <a:pt x="380" y="1325"/>
                  <a:pt x="371" y="1356"/>
                  <a:pt x="371" y="1389"/>
                </a:cubicBezTo>
                <a:cubicBezTo>
                  <a:pt x="371" y="1485"/>
                  <a:pt x="449" y="1563"/>
                  <a:pt x="545" y="1563"/>
                </a:cubicBezTo>
                <a:cubicBezTo>
                  <a:pt x="641" y="1563"/>
                  <a:pt x="720" y="1485"/>
                  <a:pt x="720" y="1389"/>
                </a:cubicBezTo>
                <a:cubicBezTo>
                  <a:pt x="720" y="1357"/>
                  <a:pt x="711" y="1326"/>
                  <a:pt x="696" y="1301"/>
                </a:cubicBezTo>
                <a:cubicBezTo>
                  <a:pt x="1084" y="1301"/>
                  <a:pt x="1084" y="1301"/>
                  <a:pt x="1084" y="1301"/>
                </a:cubicBezTo>
                <a:cubicBezTo>
                  <a:pt x="1069" y="1327"/>
                  <a:pt x="1060" y="1357"/>
                  <a:pt x="1060" y="1389"/>
                </a:cubicBezTo>
                <a:cubicBezTo>
                  <a:pt x="1060" y="1485"/>
                  <a:pt x="1138" y="1563"/>
                  <a:pt x="1234" y="1563"/>
                </a:cubicBezTo>
                <a:cubicBezTo>
                  <a:pt x="1330" y="1563"/>
                  <a:pt x="1409" y="1485"/>
                  <a:pt x="1409" y="1389"/>
                </a:cubicBezTo>
                <a:cubicBezTo>
                  <a:pt x="1409" y="1293"/>
                  <a:pt x="1330" y="1214"/>
                  <a:pt x="1234" y="1214"/>
                </a:cubicBezTo>
                <a:cubicBezTo>
                  <a:pt x="418" y="1214"/>
                  <a:pt x="418" y="1214"/>
                  <a:pt x="418" y="1214"/>
                </a:cubicBezTo>
                <a:cubicBezTo>
                  <a:pt x="368" y="1214"/>
                  <a:pt x="328" y="1174"/>
                  <a:pt x="328" y="1124"/>
                </a:cubicBezTo>
                <a:cubicBezTo>
                  <a:pt x="328" y="1007"/>
                  <a:pt x="328" y="1007"/>
                  <a:pt x="328" y="1007"/>
                </a:cubicBezTo>
                <a:cubicBezTo>
                  <a:pt x="354" y="1022"/>
                  <a:pt x="385" y="1031"/>
                  <a:pt x="418" y="1031"/>
                </a:cubicBezTo>
                <a:close/>
                <a:moveTo>
                  <a:pt x="633" y="1388"/>
                </a:moveTo>
                <a:cubicBezTo>
                  <a:pt x="633" y="1437"/>
                  <a:pt x="594" y="1476"/>
                  <a:pt x="545" y="1476"/>
                </a:cubicBezTo>
                <a:cubicBezTo>
                  <a:pt x="497" y="1476"/>
                  <a:pt x="457" y="1437"/>
                  <a:pt x="457" y="1388"/>
                </a:cubicBezTo>
                <a:cubicBezTo>
                  <a:pt x="457" y="1340"/>
                  <a:pt x="497" y="1300"/>
                  <a:pt x="545" y="1300"/>
                </a:cubicBezTo>
                <a:cubicBezTo>
                  <a:pt x="594" y="1300"/>
                  <a:pt x="633" y="1340"/>
                  <a:pt x="633" y="1388"/>
                </a:cubicBezTo>
                <a:close/>
                <a:moveTo>
                  <a:pt x="1323" y="1388"/>
                </a:moveTo>
                <a:cubicBezTo>
                  <a:pt x="1323" y="1437"/>
                  <a:pt x="1283" y="1476"/>
                  <a:pt x="1235" y="1476"/>
                </a:cubicBezTo>
                <a:cubicBezTo>
                  <a:pt x="1186" y="1476"/>
                  <a:pt x="1147" y="1437"/>
                  <a:pt x="1147" y="1388"/>
                </a:cubicBezTo>
                <a:cubicBezTo>
                  <a:pt x="1147" y="1340"/>
                  <a:pt x="1186" y="1300"/>
                  <a:pt x="1235" y="1300"/>
                </a:cubicBezTo>
                <a:cubicBezTo>
                  <a:pt x="1283" y="1300"/>
                  <a:pt x="1323" y="1340"/>
                  <a:pt x="1323" y="1388"/>
                </a:cubicBezTo>
                <a:close/>
                <a:moveTo>
                  <a:pt x="1276" y="945"/>
                </a:moveTo>
                <a:cubicBezTo>
                  <a:pt x="418" y="945"/>
                  <a:pt x="418" y="945"/>
                  <a:pt x="418" y="945"/>
                </a:cubicBezTo>
                <a:cubicBezTo>
                  <a:pt x="368" y="945"/>
                  <a:pt x="328" y="904"/>
                  <a:pt x="328" y="855"/>
                </a:cubicBezTo>
                <a:cubicBezTo>
                  <a:pt x="328" y="388"/>
                  <a:pt x="328" y="388"/>
                  <a:pt x="328" y="388"/>
                </a:cubicBezTo>
                <a:cubicBezTo>
                  <a:pt x="1367" y="531"/>
                  <a:pt x="1367" y="531"/>
                  <a:pt x="1367" y="531"/>
                </a:cubicBezTo>
                <a:cubicBezTo>
                  <a:pt x="1367" y="854"/>
                  <a:pt x="1367" y="854"/>
                  <a:pt x="1367" y="854"/>
                </a:cubicBezTo>
                <a:cubicBezTo>
                  <a:pt x="1367" y="904"/>
                  <a:pt x="1326" y="945"/>
                  <a:pt x="1276" y="945"/>
                </a:cubicBezTo>
                <a:close/>
                <a:moveTo>
                  <a:pt x="1276" y="945"/>
                </a:moveTo>
                <a:cubicBezTo>
                  <a:pt x="1276" y="945"/>
                  <a:pt x="1276" y="945"/>
                  <a:pt x="1276" y="945"/>
                </a:cubicBezTo>
              </a:path>
            </a:pathLst>
          </a:custGeom>
          <a:solidFill>
            <a:srgbClr val="F9B359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0" name="Freeform 87"/>
          <p:cNvSpPr>
            <a:spLocks noEditPoints="1"/>
          </p:cNvSpPr>
          <p:nvPr/>
        </p:nvSpPr>
        <p:spPr bwMode="auto">
          <a:xfrm>
            <a:off x="5089207" y="2483168"/>
            <a:ext cx="538163" cy="431800"/>
          </a:xfrm>
          <a:custGeom>
            <a:avLst/>
            <a:gdLst>
              <a:gd name="T0" fmla="*/ 1538 w 1561"/>
              <a:gd name="T1" fmla="*/ 806 h 1257"/>
              <a:gd name="T2" fmla="*/ 1331 w 1561"/>
              <a:gd name="T3" fmla="*/ 150 h 1257"/>
              <a:gd name="T4" fmla="*/ 1105 w 1561"/>
              <a:gd name="T5" fmla="*/ 29 h 1257"/>
              <a:gd name="T6" fmla="*/ 1076 w 1561"/>
              <a:gd name="T7" fmla="*/ 83 h 1257"/>
              <a:gd name="T8" fmla="*/ 1130 w 1561"/>
              <a:gd name="T9" fmla="*/ 112 h 1257"/>
              <a:gd name="T10" fmla="*/ 1248 w 1561"/>
              <a:gd name="T11" fmla="*/ 175 h 1257"/>
              <a:gd name="T12" fmla="*/ 1248 w 1561"/>
              <a:gd name="T13" fmla="*/ 175 h 1257"/>
              <a:gd name="T14" fmla="*/ 1396 w 1561"/>
              <a:gd name="T15" fmla="*/ 645 h 1257"/>
              <a:gd name="T16" fmla="*/ 1237 w 1561"/>
              <a:gd name="T17" fmla="*/ 604 h 1257"/>
              <a:gd name="T18" fmla="*/ 916 w 1561"/>
              <a:gd name="T19" fmla="*/ 890 h 1257"/>
              <a:gd name="T20" fmla="*/ 644 w 1561"/>
              <a:gd name="T21" fmla="*/ 890 h 1257"/>
              <a:gd name="T22" fmla="*/ 324 w 1561"/>
              <a:gd name="T23" fmla="*/ 609 h 1257"/>
              <a:gd name="T24" fmla="*/ 164 w 1561"/>
              <a:gd name="T25" fmla="*/ 651 h 1257"/>
              <a:gd name="T26" fmla="*/ 314 w 1561"/>
              <a:gd name="T27" fmla="*/ 175 h 1257"/>
              <a:gd name="T28" fmla="*/ 314 w 1561"/>
              <a:gd name="T29" fmla="*/ 175 h 1257"/>
              <a:gd name="T30" fmla="*/ 433 w 1561"/>
              <a:gd name="T31" fmla="*/ 112 h 1257"/>
              <a:gd name="T32" fmla="*/ 486 w 1561"/>
              <a:gd name="T33" fmla="*/ 83 h 1257"/>
              <a:gd name="T34" fmla="*/ 458 w 1561"/>
              <a:gd name="T35" fmla="*/ 29 h 1257"/>
              <a:gd name="T36" fmla="*/ 231 w 1561"/>
              <a:gd name="T37" fmla="*/ 150 h 1257"/>
              <a:gd name="T38" fmla="*/ 25 w 1561"/>
              <a:gd name="T39" fmla="*/ 807 h 1257"/>
              <a:gd name="T40" fmla="*/ 24 w 1561"/>
              <a:gd name="T41" fmla="*/ 812 h 1257"/>
              <a:gd name="T42" fmla="*/ 0 w 1561"/>
              <a:gd name="T43" fmla="*/ 933 h 1257"/>
              <a:gd name="T44" fmla="*/ 324 w 1561"/>
              <a:gd name="T45" fmla="*/ 1257 h 1257"/>
              <a:gd name="T46" fmla="*/ 644 w 1561"/>
              <a:gd name="T47" fmla="*/ 976 h 1257"/>
              <a:gd name="T48" fmla="*/ 918 w 1561"/>
              <a:gd name="T49" fmla="*/ 976 h 1257"/>
              <a:gd name="T50" fmla="*/ 1237 w 1561"/>
              <a:gd name="T51" fmla="*/ 1251 h 1257"/>
              <a:gd name="T52" fmla="*/ 1561 w 1561"/>
              <a:gd name="T53" fmla="*/ 927 h 1257"/>
              <a:gd name="T54" fmla="*/ 1538 w 1561"/>
              <a:gd name="T55" fmla="*/ 806 h 1257"/>
              <a:gd name="T56" fmla="*/ 324 w 1561"/>
              <a:gd name="T57" fmla="*/ 1170 h 1257"/>
              <a:gd name="T58" fmla="*/ 87 w 1561"/>
              <a:gd name="T59" fmla="*/ 933 h 1257"/>
              <a:gd name="T60" fmla="*/ 324 w 1561"/>
              <a:gd name="T61" fmla="*/ 696 h 1257"/>
              <a:gd name="T62" fmla="*/ 561 w 1561"/>
              <a:gd name="T63" fmla="*/ 933 h 1257"/>
              <a:gd name="T64" fmla="*/ 324 w 1561"/>
              <a:gd name="T65" fmla="*/ 1170 h 1257"/>
              <a:gd name="T66" fmla="*/ 1238 w 1561"/>
              <a:gd name="T67" fmla="*/ 1164 h 1257"/>
              <a:gd name="T68" fmla="*/ 1001 w 1561"/>
              <a:gd name="T69" fmla="*/ 927 h 1257"/>
              <a:gd name="T70" fmla="*/ 1238 w 1561"/>
              <a:gd name="T71" fmla="*/ 690 h 1257"/>
              <a:gd name="T72" fmla="*/ 1475 w 1561"/>
              <a:gd name="T73" fmla="*/ 927 h 1257"/>
              <a:gd name="T74" fmla="*/ 1238 w 1561"/>
              <a:gd name="T75" fmla="*/ 1164 h 1257"/>
              <a:gd name="T76" fmla="*/ 1238 w 1561"/>
              <a:gd name="T77" fmla="*/ 1164 h 1257"/>
              <a:gd name="T78" fmla="*/ 1238 w 1561"/>
              <a:gd name="T79" fmla="*/ 1164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61" h="1257">
                <a:moveTo>
                  <a:pt x="1538" y="806"/>
                </a:moveTo>
                <a:cubicBezTo>
                  <a:pt x="1331" y="150"/>
                  <a:pt x="1331" y="150"/>
                  <a:pt x="1331" y="150"/>
                </a:cubicBezTo>
                <a:cubicBezTo>
                  <a:pt x="1302" y="54"/>
                  <a:pt x="1200" y="0"/>
                  <a:pt x="1105" y="29"/>
                </a:cubicBezTo>
                <a:cubicBezTo>
                  <a:pt x="1082" y="36"/>
                  <a:pt x="1069" y="60"/>
                  <a:pt x="1076" y="83"/>
                </a:cubicBezTo>
                <a:cubicBezTo>
                  <a:pt x="1083" y="105"/>
                  <a:pt x="1107" y="119"/>
                  <a:pt x="1130" y="112"/>
                </a:cubicBezTo>
                <a:cubicBezTo>
                  <a:pt x="1180" y="96"/>
                  <a:pt x="1233" y="125"/>
                  <a:pt x="1248" y="175"/>
                </a:cubicBezTo>
                <a:cubicBezTo>
                  <a:pt x="1248" y="175"/>
                  <a:pt x="1248" y="175"/>
                  <a:pt x="1248" y="175"/>
                </a:cubicBezTo>
                <a:cubicBezTo>
                  <a:pt x="1396" y="645"/>
                  <a:pt x="1396" y="645"/>
                  <a:pt x="1396" y="645"/>
                </a:cubicBezTo>
                <a:cubicBezTo>
                  <a:pt x="1349" y="619"/>
                  <a:pt x="1295" y="604"/>
                  <a:pt x="1237" y="604"/>
                </a:cubicBezTo>
                <a:cubicBezTo>
                  <a:pt x="1072" y="604"/>
                  <a:pt x="935" y="729"/>
                  <a:pt x="916" y="890"/>
                </a:cubicBezTo>
                <a:cubicBezTo>
                  <a:pt x="644" y="890"/>
                  <a:pt x="644" y="890"/>
                  <a:pt x="644" y="890"/>
                </a:cubicBezTo>
                <a:cubicBezTo>
                  <a:pt x="623" y="732"/>
                  <a:pt x="487" y="609"/>
                  <a:pt x="324" y="609"/>
                </a:cubicBezTo>
                <a:cubicBezTo>
                  <a:pt x="266" y="609"/>
                  <a:pt x="211" y="625"/>
                  <a:pt x="164" y="651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14" y="175"/>
                  <a:pt x="314" y="175"/>
                  <a:pt x="314" y="175"/>
                </a:cubicBezTo>
                <a:cubicBezTo>
                  <a:pt x="329" y="125"/>
                  <a:pt x="382" y="96"/>
                  <a:pt x="433" y="112"/>
                </a:cubicBezTo>
                <a:cubicBezTo>
                  <a:pt x="455" y="119"/>
                  <a:pt x="480" y="105"/>
                  <a:pt x="486" y="83"/>
                </a:cubicBezTo>
                <a:cubicBezTo>
                  <a:pt x="493" y="60"/>
                  <a:pt x="480" y="36"/>
                  <a:pt x="458" y="29"/>
                </a:cubicBezTo>
                <a:cubicBezTo>
                  <a:pt x="362" y="0"/>
                  <a:pt x="260" y="54"/>
                  <a:pt x="231" y="150"/>
                </a:cubicBezTo>
                <a:cubicBezTo>
                  <a:pt x="25" y="807"/>
                  <a:pt x="25" y="807"/>
                  <a:pt x="25" y="807"/>
                </a:cubicBezTo>
                <a:cubicBezTo>
                  <a:pt x="24" y="809"/>
                  <a:pt x="24" y="810"/>
                  <a:pt x="24" y="812"/>
                </a:cubicBezTo>
                <a:cubicBezTo>
                  <a:pt x="9" y="849"/>
                  <a:pt x="0" y="890"/>
                  <a:pt x="0" y="933"/>
                </a:cubicBezTo>
                <a:cubicBezTo>
                  <a:pt x="0" y="1111"/>
                  <a:pt x="145" y="1257"/>
                  <a:pt x="324" y="1257"/>
                </a:cubicBezTo>
                <a:cubicBezTo>
                  <a:pt x="487" y="1257"/>
                  <a:pt x="623" y="1134"/>
                  <a:pt x="644" y="976"/>
                </a:cubicBezTo>
                <a:cubicBezTo>
                  <a:pt x="918" y="976"/>
                  <a:pt x="918" y="976"/>
                  <a:pt x="918" y="976"/>
                </a:cubicBezTo>
                <a:cubicBezTo>
                  <a:pt x="941" y="1131"/>
                  <a:pt x="1076" y="1251"/>
                  <a:pt x="1237" y="1251"/>
                </a:cubicBezTo>
                <a:cubicBezTo>
                  <a:pt x="1416" y="1251"/>
                  <a:pt x="1561" y="1105"/>
                  <a:pt x="1561" y="927"/>
                </a:cubicBezTo>
                <a:cubicBezTo>
                  <a:pt x="1561" y="884"/>
                  <a:pt x="1553" y="843"/>
                  <a:pt x="1538" y="806"/>
                </a:cubicBezTo>
                <a:close/>
                <a:moveTo>
                  <a:pt x="324" y="1170"/>
                </a:moveTo>
                <a:cubicBezTo>
                  <a:pt x="193" y="1170"/>
                  <a:pt x="87" y="1064"/>
                  <a:pt x="87" y="933"/>
                </a:cubicBezTo>
                <a:cubicBezTo>
                  <a:pt x="87" y="802"/>
                  <a:pt x="193" y="696"/>
                  <a:pt x="324" y="696"/>
                </a:cubicBezTo>
                <a:cubicBezTo>
                  <a:pt x="455" y="696"/>
                  <a:pt x="561" y="802"/>
                  <a:pt x="561" y="933"/>
                </a:cubicBezTo>
                <a:cubicBezTo>
                  <a:pt x="561" y="1064"/>
                  <a:pt x="454" y="1170"/>
                  <a:pt x="324" y="1170"/>
                </a:cubicBezTo>
                <a:close/>
                <a:moveTo>
                  <a:pt x="1238" y="1164"/>
                </a:moveTo>
                <a:cubicBezTo>
                  <a:pt x="1107" y="1164"/>
                  <a:pt x="1001" y="1058"/>
                  <a:pt x="1001" y="927"/>
                </a:cubicBezTo>
                <a:cubicBezTo>
                  <a:pt x="1001" y="796"/>
                  <a:pt x="1107" y="690"/>
                  <a:pt x="1238" y="690"/>
                </a:cubicBezTo>
                <a:cubicBezTo>
                  <a:pt x="1368" y="690"/>
                  <a:pt x="1475" y="796"/>
                  <a:pt x="1475" y="927"/>
                </a:cubicBezTo>
                <a:cubicBezTo>
                  <a:pt x="1475" y="1058"/>
                  <a:pt x="1369" y="1164"/>
                  <a:pt x="1238" y="1164"/>
                </a:cubicBezTo>
                <a:close/>
                <a:moveTo>
                  <a:pt x="1238" y="1164"/>
                </a:moveTo>
                <a:cubicBezTo>
                  <a:pt x="1238" y="1164"/>
                  <a:pt x="1238" y="1164"/>
                  <a:pt x="1238" y="1164"/>
                </a:cubicBezTo>
              </a:path>
            </a:pathLst>
          </a:custGeom>
          <a:solidFill>
            <a:srgbClr val="F9B359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2" name="Group 4"/>
          <p:cNvGrpSpPr>
            <a:grpSpLocks noChangeAspect="1"/>
          </p:cNvGrpSpPr>
          <p:nvPr/>
        </p:nvGrpSpPr>
        <p:grpSpPr bwMode="auto">
          <a:xfrm>
            <a:off x="5089207" y="3855403"/>
            <a:ext cx="452438" cy="531813"/>
            <a:chOff x="302" y="403"/>
            <a:chExt cx="285" cy="335"/>
          </a:xfrm>
          <a:solidFill>
            <a:srgbClr val="F9B359"/>
          </a:solidFill>
          <a:effectLst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68" y="403"/>
              <a:ext cx="153" cy="180"/>
            </a:xfrm>
            <a:custGeom>
              <a:avLst/>
              <a:gdLst>
                <a:gd name="T0" fmla="*/ 349 w 708"/>
                <a:gd name="T1" fmla="*/ 833 h 833"/>
                <a:gd name="T2" fmla="*/ 359 w 708"/>
                <a:gd name="T3" fmla="*/ 833 h 833"/>
                <a:gd name="T4" fmla="*/ 584 w 708"/>
                <a:gd name="T5" fmla="*/ 735 h 833"/>
                <a:gd name="T6" fmla="*/ 685 w 708"/>
                <a:gd name="T7" fmla="*/ 336 h 833"/>
                <a:gd name="T8" fmla="*/ 530 w 708"/>
                <a:gd name="T9" fmla="*/ 45 h 833"/>
                <a:gd name="T10" fmla="*/ 358 w 708"/>
                <a:gd name="T11" fmla="*/ 0 h 833"/>
                <a:gd name="T12" fmla="*/ 352 w 708"/>
                <a:gd name="T13" fmla="*/ 0 h 833"/>
                <a:gd name="T14" fmla="*/ 180 w 708"/>
                <a:gd name="T15" fmla="*/ 44 h 833"/>
                <a:gd name="T16" fmla="*/ 23 w 708"/>
                <a:gd name="T17" fmla="*/ 336 h 833"/>
                <a:gd name="T18" fmla="*/ 123 w 708"/>
                <a:gd name="T19" fmla="*/ 735 h 833"/>
                <a:gd name="T20" fmla="*/ 349 w 708"/>
                <a:gd name="T21" fmla="*/ 833 h 833"/>
                <a:gd name="T22" fmla="*/ 108 w 708"/>
                <a:gd name="T23" fmla="*/ 344 h 833"/>
                <a:gd name="T24" fmla="*/ 109 w 708"/>
                <a:gd name="T25" fmla="*/ 341 h 833"/>
                <a:gd name="T26" fmla="*/ 352 w 708"/>
                <a:gd name="T27" fmla="*/ 87 h 833"/>
                <a:gd name="T28" fmla="*/ 356 w 708"/>
                <a:gd name="T29" fmla="*/ 87 h 833"/>
                <a:gd name="T30" fmla="*/ 599 w 708"/>
                <a:gd name="T31" fmla="*/ 341 h 833"/>
                <a:gd name="T32" fmla="*/ 599 w 708"/>
                <a:gd name="T33" fmla="*/ 344 h 833"/>
                <a:gd name="T34" fmla="*/ 520 w 708"/>
                <a:gd name="T35" fmla="*/ 678 h 833"/>
                <a:gd name="T36" fmla="*/ 355 w 708"/>
                <a:gd name="T37" fmla="*/ 746 h 833"/>
                <a:gd name="T38" fmla="*/ 352 w 708"/>
                <a:gd name="T39" fmla="*/ 746 h 833"/>
                <a:gd name="T40" fmla="*/ 188 w 708"/>
                <a:gd name="T41" fmla="*/ 678 h 833"/>
                <a:gd name="T42" fmla="*/ 108 w 708"/>
                <a:gd name="T43" fmla="*/ 344 h 833"/>
                <a:gd name="T44" fmla="*/ 108 w 708"/>
                <a:gd name="T45" fmla="*/ 344 h 833"/>
                <a:gd name="T46" fmla="*/ 108 w 708"/>
                <a:gd name="T47" fmla="*/ 34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8" h="833">
                  <a:moveTo>
                    <a:pt x="349" y="833"/>
                  </a:moveTo>
                  <a:cubicBezTo>
                    <a:pt x="359" y="833"/>
                    <a:pt x="359" y="833"/>
                    <a:pt x="359" y="833"/>
                  </a:cubicBezTo>
                  <a:cubicBezTo>
                    <a:pt x="453" y="831"/>
                    <a:pt x="528" y="798"/>
                    <a:pt x="584" y="735"/>
                  </a:cubicBezTo>
                  <a:cubicBezTo>
                    <a:pt x="708" y="596"/>
                    <a:pt x="687" y="358"/>
                    <a:pt x="685" y="336"/>
                  </a:cubicBezTo>
                  <a:cubicBezTo>
                    <a:pt x="677" y="165"/>
                    <a:pt x="596" y="83"/>
                    <a:pt x="530" y="45"/>
                  </a:cubicBezTo>
                  <a:cubicBezTo>
                    <a:pt x="480" y="17"/>
                    <a:pt x="422" y="2"/>
                    <a:pt x="358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17" y="0"/>
                    <a:pt x="247" y="6"/>
                    <a:pt x="180" y="44"/>
                  </a:cubicBezTo>
                  <a:cubicBezTo>
                    <a:pt x="113" y="82"/>
                    <a:pt x="31" y="164"/>
                    <a:pt x="23" y="336"/>
                  </a:cubicBezTo>
                  <a:cubicBezTo>
                    <a:pt x="21" y="358"/>
                    <a:pt x="0" y="596"/>
                    <a:pt x="123" y="735"/>
                  </a:cubicBezTo>
                  <a:cubicBezTo>
                    <a:pt x="179" y="798"/>
                    <a:pt x="255" y="831"/>
                    <a:pt x="349" y="833"/>
                  </a:cubicBezTo>
                  <a:close/>
                  <a:moveTo>
                    <a:pt x="108" y="344"/>
                  </a:moveTo>
                  <a:cubicBezTo>
                    <a:pt x="108" y="343"/>
                    <a:pt x="109" y="342"/>
                    <a:pt x="109" y="341"/>
                  </a:cubicBezTo>
                  <a:cubicBezTo>
                    <a:pt x="119" y="112"/>
                    <a:pt x="282" y="87"/>
                    <a:pt x="352" y="87"/>
                  </a:cubicBezTo>
                  <a:cubicBezTo>
                    <a:pt x="356" y="87"/>
                    <a:pt x="356" y="87"/>
                    <a:pt x="356" y="87"/>
                  </a:cubicBezTo>
                  <a:cubicBezTo>
                    <a:pt x="442" y="89"/>
                    <a:pt x="589" y="124"/>
                    <a:pt x="599" y="341"/>
                  </a:cubicBezTo>
                  <a:cubicBezTo>
                    <a:pt x="599" y="342"/>
                    <a:pt x="599" y="343"/>
                    <a:pt x="599" y="344"/>
                  </a:cubicBezTo>
                  <a:cubicBezTo>
                    <a:pt x="599" y="346"/>
                    <a:pt x="622" y="563"/>
                    <a:pt x="520" y="678"/>
                  </a:cubicBezTo>
                  <a:cubicBezTo>
                    <a:pt x="480" y="723"/>
                    <a:pt x="426" y="746"/>
                    <a:pt x="355" y="746"/>
                  </a:cubicBezTo>
                  <a:cubicBezTo>
                    <a:pt x="352" y="746"/>
                    <a:pt x="352" y="746"/>
                    <a:pt x="352" y="746"/>
                  </a:cubicBezTo>
                  <a:cubicBezTo>
                    <a:pt x="282" y="746"/>
                    <a:pt x="228" y="723"/>
                    <a:pt x="188" y="678"/>
                  </a:cubicBezTo>
                  <a:cubicBezTo>
                    <a:pt x="86" y="564"/>
                    <a:pt x="108" y="346"/>
                    <a:pt x="108" y="344"/>
                  </a:cubicBezTo>
                  <a:close/>
                  <a:moveTo>
                    <a:pt x="108" y="344"/>
                  </a:moveTo>
                  <a:cubicBezTo>
                    <a:pt x="108" y="344"/>
                    <a:pt x="108" y="344"/>
                    <a:pt x="108" y="34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6"/>
            <p:cNvSpPr>
              <a:spLocks noEditPoints="1"/>
            </p:cNvSpPr>
            <p:nvPr/>
          </p:nvSpPr>
          <p:spPr bwMode="auto">
            <a:xfrm>
              <a:off x="302" y="581"/>
              <a:ext cx="285" cy="157"/>
            </a:xfrm>
            <a:custGeom>
              <a:avLst/>
              <a:gdLst>
                <a:gd name="T0" fmla="*/ 1315 w 1316"/>
                <a:gd name="T1" fmla="*/ 404 h 722"/>
                <a:gd name="T2" fmla="*/ 1315 w 1316"/>
                <a:gd name="T3" fmla="*/ 403 h 722"/>
                <a:gd name="T4" fmla="*/ 1315 w 1316"/>
                <a:gd name="T5" fmla="*/ 395 h 722"/>
                <a:gd name="T6" fmla="*/ 1170 w 1316"/>
                <a:gd name="T7" fmla="*/ 136 h 722"/>
                <a:gd name="T8" fmla="*/ 1167 w 1316"/>
                <a:gd name="T9" fmla="*/ 135 h 722"/>
                <a:gd name="T10" fmla="*/ 901 w 1316"/>
                <a:gd name="T11" fmla="*/ 14 h 722"/>
                <a:gd name="T12" fmla="*/ 841 w 1316"/>
                <a:gd name="T13" fmla="*/ 25 h 722"/>
                <a:gd name="T14" fmla="*/ 852 w 1316"/>
                <a:gd name="T15" fmla="*/ 85 h 722"/>
                <a:gd name="T16" fmla="*/ 1144 w 1316"/>
                <a:gd name="T17" fmla="*/ 218 h 722"/>
                <a:gd name="T18" fmla="*/ 1229 w 1316"/>
                <a:gd name="T19" fmla="*/ 397 h 722"/>
                <a:gd name="T20" fmla="*/ 1229 w 1316"/>
                <a:gd name="T21" fmla="*/ 405 h 722"/>
                <a:gd name="T22" fmla="*/ 1223 w 1316"/>
                <a:gd name="T23" fmla="*/ 504 h 722"/>
                <a:gd name="T24" fmla="*/ 658 w 1316"/>
                <a:gd name="T25" fmla="*/ 635 h 722"/>
                <a:gd name="T26" fmla="*/ 94 w 1316"/>
                <a:gd name="T27" fmla="*/ 504 h 722"/>
                <a:gd name="T28" fmla="*/ 87 w 1316"/>
                <a:gd name="T29" fmla="*/ 405 h 722"/>
                <a:gd name="T30" fmla="*/ 87 w 1316"/>
                <a:gd name="T31" fmla="*/ 397 h 722"/>
                <a:gd name="T32" fmla="*/ 173 w 1316"/>
                <a:gd name="T33" fmla="*/ 218 h 722"/>
                <a:gd name="T34" fmla="*/ 465 w 1316"/>
                <a:gd name="T35" fmla="*/ 84 h 722"/>
                <a:gd name="T36" fmla="*/ 475 w 1316"/>
                <a:gd name="T37" fmla="*/ 24 h 722"/>
                <a:gd name="T38" fmla="*/ 415 w 1316"/>
                <a:gd name="T39" fmla="*/ 14 h 722"/>
                <a:gd name="T40" fmla="*/ 150 w 1316"/>
                <a:gd name="T41" fmla="*/ 135 h 722"/>
                <a:gd name="T42" fmla="*/ 146 w 1316"/>
                <a:gd name="T43" fmla="*/ 136 h 722"/>
                <a:gd name="T44" fmla="*/ 1 w 1316"/>
                <a:gd name="T45" fmla="*/ 394 h 722"/>
                <a:gd name="T46" fmla="*/ 1 w 1316"/>
                <a:gd name="T47" fmla="*/ 402 h 722"/>
                <a:gd name="T48" fmla="*/ 1 w 1316"/>
                <a:gd name="T49" fmla="*/ 403 h 722"/>
                <a:gd name="T50" fmla="*/ 17 w 1316"/>
                <a:gd name="T51" fmla="*/ 548 h 722"/>
                <a:gd name="T52" fmla="*/ 34 w 1316"/>
                <a:gd name="T53" fmla="*/ 569 h 722"/>
                <a:gd name="T54" fmla="*/ 659 w 1316"/>
                <a:gd name="T55" fmla="*/ 722 h 722"/>
                <a:gd name="T56" fmla="*/ 1283 w 1316"/>
                <a:gd name="T57" fmla="*/ 569 h 722"/>
                <a:gd name="T58" fmla="*/ 1300 w 1316"/>
                <a:gd name="T59" fmla="*/ 548 h 722"/>
                <a:gd name="T60" fmla="*/ 1315 w 1316"/>
                <a:gd name="T61" fmla="*/ 404 h 722"/>
                <a:gd name="T62" fmla="*/ 1315 w 1316"/>
                <a:gd name="T63" fmla="*/ 404 h 722"/>
                <a:gd name="T64" fmla="*/ 1315 w 1316"/>
                <a:gd name="T65" fmla="*/ 404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722">
                  <a:moveTo>
                    <a:pt x="1315" y="404"/>
                  </a:moveTo>
                  <a:cubicBezTo>
                    <a:pt x="1315" y="403"/>
                    <a:pt x="1315" y="403"/>
                    <a:pt x="1315" y="403"/>
                  </a:cubicBezTo>
                  <a:cubicBezTo>
                    <a:pt x="1315" y="400"/>
                    <a:pt x="1315" y="398"/>
                    <a:pt x="1315" y="395"/>
                  </a:cubicBezTo>
                  <a:cubicBezTo>
                    <a:pt x="1313" y="331"/>
                    <a:pt x="1309" y="183"/>
                    <a:pt x="1170" y="136"/>
                  </a:cubicBezTo>
                  <a:cubicBezTo>
                    <a:pt x="1169" y="136"/>
                    <a:pt x="1168" y="135"/>
                    <a:pt x="1167" y="135"/>
                  </a:cubicBezTo>
                  <a:cubicBezTo>
                    <a:pt x="1023" y="98"/>
                    <a:pt x="903" y="15"/>
                    <a:pt x="901" y="14"/>
                  </a:cubicBezTo>
                  <a:cubicBezTo>
                    <a:pt x="882" y="0"/>
                    <a:pt x="855" y="5"/>
                    <a:pt x="841" y="25"/>
                  </a:cubicBezTo>
                  <a:cubicBezTo>
                    <a:pt x="827" y="44"/>
                    <a:pt x="832" y="71"/>
                    <a:pt x="852" y="85"/>
                  </a:cubicBezTo>
                  <a:cubicBezTo>
                    <a:pt x="857" y="89"/>
                    <a:pt x="984" y="177"/>
                    <a:pt x="1144" y="218"/>
                  </a:cubicBezTo>
                  <a:cubicBezTo>
                    <a:pt x="1218" y="245"/>
                    <a:pt x="1227" y="324"/>
                    <a:pt x="1229" y="397"/>
                  </a:cubicBezTo>
                  <a:cubicBezTo>
                    <a:pt x="1229" y="400"/>
                    <a:pt x="1229" y="403"/>
                    <a:pt x="1229" y="405"/>
                  </a:cubicBezTo>
                  <a:cubicBezTo>
                    <a:pt x="1230" y="434"/>
                    <a:pt x="1228" y="479"/>
                    <a:pt x="1223" y="504"/>
                  </a:cubicBezTo>
                  <a:cubicBezTo>
                    <a:pt x="1171" y="534"/>
                    <a:pt x="967" y="635"/>
                    <a:pt x="658" y="635"/>
                  </a:cubicBezTo>
                  <a:cubicBezTo>
                    <a:pt x="351" y="635"/>
                    <a:pt x="146" y="533"/>
                    <a:pt x="94" y="504"/>
                  </a:cubicBezTo>
                  <a:cubicBezTo>
                    <a:pt x="89" y="478"/>
                    <a:pt x="87" y="434"/>
                    <a:pt x="87" y="405"/>
                  </a:cubicBezTo>
                  <a:cubicBezTo>
                    <a:pt x="87" y="402"/>
                    <a:pt x="87" y="400"/>
                    <a:pt x="87" y="397"/>
                  </a:cubicBezTo>
                  <a:cubicBezTo>
                    <a:pt x="90" y="324"/>
                    <a:pt x="98" y="244"/>
                    <a:pt x="173" y="218"/>
                  </a:cubicBezTo>
                  <a:cubicBezTo>
                    <a:pt x="332" y="177"/>
                    <a:pt x="459" y="88"/>
                    <a:pt x="465" y="84"/>
                  </a:cubicBezTo>
                  <a:cubicBezTo>
                    <a:pt x="484" y="71"/>
                    <a:pt x="489" y="44"/>
                    <a:pt x="475" y="24"/>
                  </a:cubicBezTo>
                  <a:cubicBezTo>
                    <a:pt x="462" y="5"/>
                    <a:pt x="435" y="0"/>
                    <a:pt x="415" y="14"/>
                  </a:cubicBezTo>
                  <a:cubicBezTo>
                    <a:pt x="414" y="15"/>
                    <a:pt x="295" y="98"/>
                    <a:pt x="150" y="135"/>
                  </a:cubicBezTo>
                  <a:cubicBezTo>
                    <a:pt x="148" y="135"/>
                    <a:pt x="147" y="135"/>
                    <a:pt x="146" y="136"/>
                  </a:cubicBezTo>
                  <a:cubicBezTo>
                    <a:pt x="7" y="183"/>
                    <a:pt x="3" y="331"/>
                    <a:pt x="1" y="394"/>
                  </a:cubicBezTo>
                  <a:cubicBezTo>
                    <a:pt x="1" y="397"/>
                    <a:pt x="1" y="400"/>
                    <a:pt x="1" y="402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" y="420"/>
                    <a:pt x="0" y="506"/>
                    <a:pt x="17" y="548"/>
                  </a:cubicBezTo>
                  <a:cubicBezTo>
                    <a:pt x="21" y="557"/>
                    <a:pt x="26" y="564"/>
                    <a:pt x="34" y="569"/>
                  </a:cubicBezTo>
                  <a:cubicBezTo>
                    <a:pt x="44" y="575"/>
                    <a:pt x="274" y="722"/>
                    <a:pt x="659" y="722"/>
                  </a:cubicBezTo>
                  <a:cubicBezTo>
                    <a:pt x="1044" y="722"/>
                    <a:pt x="1274" y="575"/>
                    <a:pt x="1283" y="569"/>
                  </a:cubicBezTo>
                  <a:cubicBezTo>
                    <a:pt x="1291" y="564"/>
                    <a:pt x="1297" y="557"/>
                    <a:pt x="1300" y="548"/>
                  </a:cubicBezTo>
                  <a:cubicBezTo>
                    <a:pt x="1316" y="506"/>
                    <a:pt x="1316" y="420"/>
                    <a:pt x="1315" y="404"/>
                  </a:cubicBezTo>
                  <a:close/>
                  <a:moveTo>
                    <a:pt x="1315" y="404"/>
                  </a:moveTo>
                  <a:cubicBezTo>
                    <a:pt x="1315" y="404"/>
                    <a:pt x="1315" y="404"/>
                    <a:pt x="1315" y="40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38175" y="4664710"/>
            <a:ext cx="4064635" cy="1050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1600"/>
              <a:t>People advocate authority</a:t>
            </a:r>
            <a:r>
              <a:rPr lang="en-US" altLang="zh-CN" sz="1600"/>
              <a:t>,and the services provided by expert teams can be favored by enterprise leaders</a:t>
            </a:r>
            <a:endParaRPr lang="en-US" altLang="zh-CN" sz="1600"/>
          </a:p>
        </p:txBody>
      </p:sp>
      <p:grpSp>
        <p:nvGrpSpPr>
          <p:cNvPr id="4" name="组合 3"/>
          <p:cNvGrpSpPr/>
          <p:nvPr/>
        </p:nvGrpSpPr>
        <p:grpSpPr>
          <a:xfrm>
            <a:off x="186057" y="81553"/>
            <a:ext cx="3687727" cy="553085"/>
            <a:chOff x="8124121" y="618763"/>
            <a:chExt cx="3687727" cy="553085"/>
          </a:xfrm>
        </p:grpSpPr>
        <p:sp>
          <p:nvSpPr>
            <p:cNvPr id="2" name="文本框 1"/>
            <p:cNvSpPr txBox="1"/>
            <p:nvPr/>
          </p:nvSpPr>
          <p:spPr>
            <a:xfrm>
              <a:off x="8124403" y="741953"/>
              <a:ext cx="368744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Business Analysis- 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3806825" y="239395"/>
            <a:ext cx="223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PEST Analysis</a:t>
            </a:r>
            <a:endParaRPr lang="en-US" altLang="zh-CN">
              <a:solidFill>
                <a:schemeClr val="bg2">
                  <a:lumMod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19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3"/>
          <p:cNvSpPr/>
          <p:nvPr/>
        </p:nvSpPr>
        <p:spPr>
          <a:xfrm>
            <a:off x="4394200" y="3394710"/>
            <a:ext cx="1797050" cy="842010"/>
          </a:xfrm>
          <a:custGeom>
            <a:avLst/>
            <a:gdLst/>
            <a:ahLst/>
            <a:cxnLst/>
            <a:rect l="l" t="t" r="r" b="b"/>
            <a:pathLst>
              <a:path w="1024255" h="548639">
                <a:moveTo>
                  <a:pt x="512064" y="0"/>
                </a:moveTo>
                <a:lnTo>
                  <a:pt x="452342" y="1845"/>
                </a:lnTo>
                <a:lnTo>
                  <a:pt x="394644" y="7244"/>
                </a:lnTo>
                <a:lnTo>
                  <a:pt x="339356" y="15991"/>
                </a:lnTo>
                <a:lnTo>
                  <a:pt x="286860" y="27880"/>
                </a:lnTo>
                <a:lnTo>
                  <a:pt x="237541" y="42706"/>
                </a:lnTo>
                <a:lnTo>
                  <a:pt x="191784" y="60262"/>
                </a:lnTo>
                <a:lnTo>
                  <a:pt x="149971" y="80343"/>
                </a:lnTo>
                <a:lnTo>
                  <a:pt x="112487" y="102743"/>
                </a:lnTo>
                <a:lnTo>
                  <a:pt x="79716" y="127256"/>
                </a:lnTo>
                <a:lnTo>
                  <a:pt x="52042" y="153677"/>
                </a:lnTo>
                <a:lnTo>
                  <a:pt x="13522" y="211418"/>
                </a:lnTo>
                <a:lnTo>
                  <a:pt x="0" y="274319"/>
                </a:lnTo>
                <a:lnTo>
                  <a:pt x="3444" y="306313"/>
                </a:lnTo>
                <a:lnTo>
                  <a:pt x="29850" y="366840"/>
                </a:lnTo>
                <a:lnTo>
                  <a:pt x="79716" y="421383"/>
                </a:lnTo>
                <a:lnTo>
                  <a:pt x="112487" y="445896"/>
                </a:lnTo>
                <a:lnTo>
                  <a:pt x="149971" y="468296"/>
                </a:lnTo>
                <a:lnTo>
                  <a:pt x="191784" y="488377"/>
                </a:lnTo>
                <a:lnTo>
                  <a:pt x="237541" y="505933"/>
                </a:lnTo>
                <a:lnTo>
                  <a:pt x="286860" y="520759"/>
                </a:lnTo>
                <a:lnTo>
                  <a:pt x="339356" y="532648"/>
                </a:lnTo>
                <a:lnTo>
                  <a:pt x="394644" y="541395"/>
                </a:lnTo>
                <a:lnTo>
                  <a:pt x="452342" y="546794"/>
                </a:lnTo>
                <a:lnTo>
                  <a:pt x="512064" y="548639"/>
                </a:lnTo>
                <a:lnTo>
                  <a:pt x="571785" y="546794"/>
                </a:lnTo>
                <a:lnTo>
                  <a:pt x="629483" y="541395"/>
                </a:lnTo>
                <a:lnTo>
                  <a:pt x="684771" y="532648"/>
                </a:lnTo>
                <a:lnTo>
                  <a:pt x="737267" y="520759"/>
                </a:lnTo>
                <a:lnTo>
                  <a:pt x="786586" y="505933"/>
                </a:lnTo>
                <a:lnTo>
                  <a:pt x="832343" y="488377"/>
                </a:lnTo>
                <a:lnTo>
                  <a:pt x="874156" y="468296"/>
                </a:lnTo>
                <a:lnTo>
                  <a:pt x="911640" y="445896"/>
                </a:lnTo>
                <a:lnTo>
                  <a:pt x="944411" y="421383"/>
                </a:lnTo>
                <a:lnTo>
                  <a:pt x="972085" y="394962"/>
                </a:lnTo>
                <a:lnTo>
                  <a:pt x="1010605" y="337221"/>
                </a:lnTo>
                <a:lnTo>
                  <a:pt x="1024128" y="274319"/>
                </a:lnTo>
                <a:lnTo>
                  <a:pt x="1020683" y="242326"/>
                </a:lnTo>
                <a:lnTo>
                  <a:pt x="994277" y="181799"/>
                </a:lnTo>
                <a:lnTo>
                  <a:pt x="944411" y="127256"/>
                </a:lnTo>
                <a:lnTo>
                  <a:pt x="911640" y="102743"/>
                </a:lnTo>
                <a:lnTo>
                  <a:pt x="874156" y="80343"/>
                </a:lnTo>
                <a:lnTo>
                  <a:pt x="832343" y="60262"/>
                </a:lnTo>
                <a:lnTo>
                  <a:pt x="786586" y="42706"/>
                </a:lnTo>
                <a:lnTo>
                  <a:pt x="737267" y="27880"/>
                </a:lnTo>
                <a:lnTo>
                  <a:pt x="684771" y="15991"/>
                </a:lnTo>
                <a:lnTo>
                  <a:pt x="629483" y="7244"/>
                </a:lnTo>
                <a:lnTo>
                  <a:pt x="571785" y="1845"/>
                </a:lnTo>
                <a:lnTo>
                  <a:pt x="512064" y="0"/>
                </a:lnTo>
                <a:close/>
              </a:path>
            </a:pathLst>
          </a:custGeom>
          <a:noFill/>
          <a:ln w="28575" cmpd="sng">
            <a:solidFill>
              <a:srgbClr val="7030A0"/>
            </a:solidFill>
            <a:prstDash val="solid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25"/>
          <p:cNvSpPr txBox="1"/>
          <p:nvPr/>
        </p:nvSpPr>
        <p:spPr>
          <a:xfrm>
            <a:off x="4471035" y="3638550"/>
            <a:ext cx="1648460" cy="626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1400">
                <a:solidFill>
                  <a:srgbClr val="7030A0"/>
                </a:solidFill>
                <a:sym typeface="+mn-ea"/>
              </a:rPr>
              <a:t>Carbon minus coin Project </a:t>
            </a:r>
            <a:endParaRPr lang="en-US" altLang="zh-CN" sz="1100">
              <a:sym typeface="+mn-ea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sz="1100">
              <a:latin typeface="微软雅黑" charset="-122"/>
              <a:cs typeface="微软雅黑" charset="-122"/>
            </a:endParaRPr>
          </a:p>
        </p:txBody>
      </p:sp>
      <p:sp>
        <p:nvSpPr>
          <p:cNvPr id="1048599" name="object 13"/>
          <p:cNvSpPr txBox="1"/>
          <p:nvPr/>
        </p:nvSpPr>
        <p:spPr>
          <a:xfrm>
            <a:off x="702310" y="1351134"/>
            <a:ext cx="2133600" cy="284480"/>
          </a:xfrm>
          <a:prstGeom prst="rect">
            <a:avLst/>
          </a:prstGeom>
          <a:solidFill>
            <a:srgbClr val="C5D9F0">
              <a:alpha val="78000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305"/>
              </a:spcBef>
            </a:pPr>
            <a:r>
              <a:rPr sz="1600" dirty="0">
                <a:latin typeface="微软雅黑" charset="-122"/>
                <a:cs typeface="微软雅黑" charset="-122"/>
              </a:rPr>
              <a:t>Industry</a:t>
            </a:r>
            <a:r>
              <a:rPr lang="en-US" altLang="zh-CN" sz="1600" dirty="0">
                <a:latin typeface="微软雅黑" charset="-122"/>
                <a:cs typeface="微软雅黑" charset="-122"/>
              </a:rPr>
              <a:t> Si</a:t>
            </a:r>
            <a:r>
              <a:rPr sz="1600" dirty="0">
                <a:latin typeface="微软雅黑" charset="-122"/>
                <a:cs typeface="微软雅黑" charset="-122"/>
              </a:rPr>
              <a:t>tuation</a:t>
            </a:r>
            <a:endParaRPr sz="1600" dirty="0">
              <a:latin typeface="微软雅黑" charset="-122"/>
              <a:cs typeface="微软雅黑" charset="-122"/>
            </a:endParaRPr>
          </a:p>
        </p:txBody>
      </p:sp>
      <p:sp>
        <p:nvSpPr>
          <p:cNvPr id="1048600" name="object 14"/>
          <p:cNvSpPr txBox="1"/>
          <p:nvPr/>
        </p:nvSpPr>
        <p:spPr>
          <a:xfrm>
            <a:off x="3320415" y="1351134"/>
            <a:ext cx="1784985" cy="284480"/>
          </a:xfrm>
          <a:prstGeom prst="rect">
            <a:avLst/>
          </a:prstGeom>
          <a:solidFill>
            <a:srgbClr val="C5D9F0">
              <a:alpha val="64000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05"/>
              </a:spcBef>
            </a:pPr>
            <a:r>
              <a:rPr lang="en-US" altLang="zh-CN" sz="1600">
                <a:latin typeface="微软雅黑" charset="-122"/>
                <a:cs typeface="微软雅黑" charset="-122"/>
              </a:rPr>
              <a:t>G</a:t>
            </a:r>
            <a:r>
              <a:rPr sz="1600">
                <a:latin typeface="微软雅黑" charset="-122"/>
                <a:cs typeface="微软雅黑" charset="-122"/>
              </a:rPr>
              <a:t>lobal </a:t>
            </a:r>
            <a:r>
              <a:rPr lang="en-US" altLang="zh-CN" sz="1600">
                <a:latin typeface="微软雅黑" charset="-122"/>
                <a:cs typeface="微软雅黑" charset="-122"/>
              </a:rPr>
              <a:t>W</a:t>
            </a:r>
            <a:r>
              <a:rPr sz="1600">
                <a:latin typeface="微软雅黑" charset="-122"/>
                <a:cs typeface="微软雅黑" charset="-122"/>
              </a:rPr>
              <a:t>arming</a:t>
            </a:r>
            <a:endParaRPr sz="1600">
              <a:latin typeface="微软雅黑" charset="-122"/>
              <a:cs typeface="微软雅黑" charset="-122"/>
            </a:endParaRPr>
          </a:p>
        </p:txBody>
      </p:sp>
      <p:sp>
        <p:nvSpPr>
          <p:cNvPr id="1048601" name="object 15"/>
          <p:cNvSpPr txBox="1"/>
          <p:nvPr/>
        </p:nvSpPr>
        <p:spPr>
          <a:xfrm>
            <a:off x="5494655" y="1351134"/>
            <a:ext cx="2144395" cy="284480"/>
          </a:xfrm>
          <a:prstGeom prst="rect">
            <a:avLst/>
          </a:prstGeom>
          <a:solidFill>
            <a:srgbClr val="C5D9F0">
              <a:alpha val="66000"/>
            </a:srgbClr>
          </a:solidFill>
        </p:spPr>
        <p:txBody>
          <a:bodyPr vert="horz" wrap="square" lIns="0" tIns="38735" rIns="0" bIns="0" rtlCol="0">
            <a:spAutoFit/>
          </a:bodyPr>
          <a:lstStyle/>
          <a:p>
            <a:pPr marL="123190">
              <a:lnSpc>
                <a:spcPct val="100000"/>
              </a:lnSpc>
              <a:spcBef>
                <a:spcPts val="305"/>
              </a:spcBef>
            </a:pPr>
            <a:r>
              <a:rPr lang="en-US" altLang="zh-CN" sz="1600" dirty="0">
                <a:latin typeface="微软雅黑" charset="-122"/>
                <a:cs typeface="微软雅黑" charset="-122"/>
              </a:rPr>
              <a:t>Intellectual Support</a:t>
            </a:r>
            <a:endParaRPr lang="en-US" altLang="zh-CN" sz="1600" dirty="0">
              <a:latin typeface="微软雅黑" charset="-122"/>
              <a:cs typeface="微软雅黑" charset="-122"/>
            </a:endParaRPr>
          </a:p>
        </p:txBody>
      </p:sp>
      <p:sp>
        <p:nvSpPr>
          <p:cNvPr id="1048604" name="object 18"/>
          <p:cNvSpPr/>
          <p:nvPr/>
        </p:nvSpPr>
        <p:spPr>
          <a:xfrm>
            <a:off x="2839720" y="2626360"/>
            <a:ext cx="2558415" cy="602615"/>
          </a:xfrm>
          <a:custGeom>
            <a:avLst/>
            <a:gdLst/>
            <a:ahLst/>
            <a:cxnLst/>
            <a:rect l="l" t="t" r="r" b="b"/>
            <a:pathLst>
              <a:path w="2654935" h="361314">
                <a:moveTo>
                  <a:pt x="2654808" y="0"/>
                </a:moveTo>
                <a:lnTo>
                  <a:pt x="0" y="0"/>
                </a:lnTo>
                <a:lnTo>
                  <a:pt x="1327404" y="361188"/>
                </a:lnTo>
                <a:lnTo>
                  <a:pt x="2654808" y="0"/>
                </a:lnTo>
                <a:close/>
              </a:path>
            </a:pathLst>
          </a:custGeom>
          <a:solidFill>
            <a:schemeClr val="bg2">
              <a:lumMod val="75000"/>
              <a:alpha val="23000"/>
            </a:scheme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05" name="object 19"/>
          <p:cNvSpPr/>
          <p:nvPr/>
        </p:nvSpPr>
        <p:spPr>
          <a:xfrm>
            <a:off x="2811145" y="2625090"/>
            <a:ext cx="2558415" cy="603885"/>
          </a:xfrm>
          <a:custGeom>
            <a:avLst/>
            <a:gdLst/>
            <a:ahLst/>
            <a:cxnLst/>
            <a:rect l="l" t="t" r="r" b="b"/>
            <a:pathLst>
              <a:path w="2654935" h="361314">
                <a:moveTo>
                  <a:pt x="0" y="0"/>
                </a:moveTo>
                <a:lnTo>
                  <a:pt x="2654808" y="0"/>
                </a:lnTo>
                <a:lnTo>
                  <a:pt x="1327404" y="36118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09" name="object 23"/>
          <p:cNvSpPr/>
          <p:nvPr/>
        </p:nvSpPr>
        <p:spPr>
          <a:xfrm>
            <a:off x="1970405" y="3376930"/>
            <a:ext cx="1797050" cy="842010"/>
          </a:xfrm>
          <a:custGeom>
            <a:avLst/>
            <a:gdLst/>
            <a:ahLst/>
            <a:cxnLst/>
            <a:rect l="l" t="t" r="r" b="b"/>
            <a:pathLst>
              <a:path w="1024255" h="548639">
                <a:moveTo>
                  <a:pt x="512064" y="0"/>
                </a:moveTo>
                <a:lnTo>
                  <a:pt x="452342" y="1845"/>
                </a:lnTo>
                <a:lnTo>
                  <a:pt x="394644" y="7244"/>
                </a:lnTo>
                <a:lnTo>
                  <a:pt x="339356" y="15991"/>
                </a:lnTo>
                <a:lnTo>
                  <a:pt x="286860" y="27880"/>
                </a:lnTo>
                <a:lnTo>
                  <a:pt x="237541" y="42706"/>
                </a:lnTo>
                <a:lnTo>
                  <a:pt x="191784" y="60262"/>
                </a:lnTo>
                <a:lnTo>
                  <a:pt x="149971" y="80343"/>
                </a:lnTo>
                <a:lnTo>
                  <a:pt x="112487" y="102743"/>
                </a:lnTo>
                <a:lnTo>
                  <a:pt x="79716" y="127256"/>
                </a:lnTo>
                <a:lnTo>
                  <a:pt x="52042" y="153677"/>
                </a:lnTo>
                <a:lnTo>
                  <a:pt x="13522" y="211418"/>
                </a:lnTo>
                <a:lnTo>
                  <a:pt x="0" y="274319"/>
                </a:lnTo>
                <a:lnTo>
                  <a:pt x="3444" y="306313"/>
                </a:lnTo>
                <a:lnTo>
                  <a:pt x="29850" y="366840"/>
                </a:lnTo>
                <a:lnTo>
                  <a:pt x="79716" y="421383"/>
                </a:lnTo>
                <a:lnTo>
                  <a:pt x="112487" y="445896"/>
                </a:lnTo>
                <a:lnTo>
                  <a:pt x="149971" y="468296"/>
                </a:lnTo>
                <a:lnTo>
                  <a:pt x="191784" y="488377"/>
                </a:lnTo>
                <a:lnTo>
                  <a:pt x="237541" y="505933"/>
                </a:lnTo>
                <a:lnTo>
                  <a:pt x="286860" y="520759"/>
                </a:lnTo>
                <a:lnTo>
                  <a:pt x="339356" y="532648"/>
                </a:lnTo>
                <a:lnTo>
                  <a:pt x="394644" y="541395"/>
                </a:lnTo>
                <a:lnTo>
                  <a:pt x="452342" y="546794"/>
                </a:lnTo>
                <a:lnTo>
                  <a:pt x="512064" y="548639"/>
                </a:lnTo>
                <a:lnTo>
                  <a:pt x="571785" y="546794"/>
                </a:lnTo>
                <a:lnTo>
                  <a:pt x="629483" y="541395"/>
                </a:lnTo>
                <a:lnTo>
                  <a:pt x="684771" y="532648"/>
                </a:lnTo>
                <a:lnTo>
                  <a:pt x="737267" y="520759"/>
                </a:lnTo>
                <a:lnTo>
                  <a:pt x="786586" y="505933"/>
                </a:lnTo>
                <a:lnTo>
                  <a:pt x="832343" y="488377"/>
                </a:lnTo>
                <a:lnTo>
                  <a:pt x="874156" y="468296"/>
                </a:lnTo>
                <a:lnTo>
                  <a:pt x="911640" y="445896"/>
                </a:lnTo>
                <a:lnTo>
                  <a:pt x="944411" y="421383"/>
                </a:lnTo>
                <a:lnTo>
                  <a:pt x="972085" y="394962"/>
                </a:lnTo>
                <a:lnTo>
                  <a:pt x="1010605" y="337221"/>
                </a:lnTo>
                <a:lnTo>
                  <a:pt x="1024128" y="274319"/>
                </a:lnTo>
                <a:lnTo>
                  <a:pt x="1020683" y="242326"/>
                </a:lnTo>
                <a:lnTo>
                  <a:pt x="994277" y="181799"/>
                </a:lnTo>
                <a:lnTo>
                  <a:pt x="944411" y="127256"/>
                </a:lnTo>
                <a:lnTo>
                  <a:pt x="911640" y="102743"/>
                </a:lnTo>
                <a:lnTo>
                  <a:pt x="874156" y="80343"/>
                </a:lnTo>
                <a:lnTo>
                  <a:pt x="832343" y="60262"/>
                </a:lnTo>
                <a:lnTo>
                  <a:pt x="786586" y="42706"/>
                </a:lnTo>
                <a:lnTo>
                  <a:pt x="737267" y="27880"/>
                </a:lnTo>
                <a:lnTo>
                  <a:pt x="684771" y="15991"/>
                </a:lnTo>
                <a:lnTo>
                  <a:pt x="629483" y="7244"/>
                </a:lnTo>
                <a:lnTo>
                  <a:pt x="571785" y="1845"/>
                </a:lnTo>
                <a:lnTo>
                  <a:pt x="512064" y="0"/>
                </a:lnTo>
                <a:close/>
              </a:path>
            </a:pathLst>
          </a:custGeom>
          <a:noFill/>
          <a:ln w="28575" cmpd="sng">
            <a:solidFill>
              <a:srgbClr val="7030A0"/>
            </a:solidFill>
            <a:prstDash val="solid"/>
          </a:ln>
        </p:spPr>
        <p:txBody>
          <a:bodyPr wrap="square" lIns="0" tIns="0" rIns="0" bIns="0" rtlCol="0"/>
          <a:lstStyle/>
          <a:p/>
        </p:txBody>
      </p:sp>
      <p:sp>
        <p:nvSpPr>
          <p:cNvPr id="1048611" name="object 25"/>
          <p:cNvSpPr txBox="1"/>
          <p:nvPr/>
        </p:nvSpPr>
        <p:spPr>
          <a:xfrm>
            <a:off x="2204720" y="3515995"/>
            <a:ext cx="1307465" cy="70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1100">
                <a:solidFill>
                  <a:srgbClr val="7030A0"/>
                </a:solidFill>
                <a:sym typeface="+mn-ea"/>
              </a:rPr>
              <a:t>AI featured customized carbon neutralization plan</a:t>
            </a:r>
            <a:r>
              <a:rPr lang="en-US" altLang="zh-CN" sz="1100">
                <a:sym typeface="+mn-ea"/>
              </a:rPr>
              <a:t> </a:t>
            </a:r>
            <a:endParaRPr lang="en-US" altLang="zh-CN" sz="1100">
              <a:sym typeface="+mn-ea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sz="1100">
              <a:latin typeface="微软雅黑" charset="-122"/>
              <a:cs typeface="微软雅黑" charset="-122"/>
            </a:endParaRPr>
          </a:p>
        </p:txBody>
      </p:sp>
      <p:sp>
        <p:nvSpPr>
          <p:cNvPr id="1048624" name="object 38"/>
          <p:cNvSpPr/>
          <p:nvPr/>
        </p:nvSpPr>
        <p:spPr>
          <a:xfrm>
            <a:off x="801370" y="5486400"/>
            <a:ext cx="6801485" cy="883285"/>
          </a:xfrm>
          <a:custGeom>
            <a:avLst/>
            <a:gdLst/>
            <a:ahLst/>
            <a:cxnLst/>
            <a:rect l="l" t="t" r="r" b="b"/>
            <a:pathLst>
              <a:path w="8827135" h="830579">
                <a:moveTo>
                  <a:pt x="7406893" y="0"/>
                </a:moveTo>
                <a:lnTo>
                  <a:pt x="1420114" y="0"/>
                </a:lnTo>
                <a:lnTo>
                  <a:pt x="1349235" y="508"/>
                </a:lnTo>
                <a:lnTo>
                  <a:pt x="1279256" y="2017"/>
                </a:lnTo>
                <a:lnTo>
                  <a:pt x="1210258" y="4502"/>
                </a:lnTo>
                <a:lnTo>
                  <a:pt x="1142322" y="7941"/>
                </a:lnTo>
                <a:lnTo>
                  <a:pt x="1075530" y="12309"/>
                </a:lnTo>
                <a:lnTo>
                  <a:pt x="1009963" y="17582"/>
                </a:lnTo>
                <a:lnTo>
                  <a:pt x="945703" y="23737"/>
                </a:lnTo>
                <a:lnTo>
                  <a:pt x="882830" y="30750"/>
                </a:lnTo>
                <a:lnTo>
                  <a:pt x="821426" y="38597"/>
                </a:lnTo>
                <a:lnTo>
                  <a:pt x="761573" y="47254"/>
                </a:lnTo>
                <a:lnTo>
                  <a:pt x="703352" y="56698"/>
                </a:lnTo>
                <a:lnTo>
                  <a:pt x="646844" y="66904"/>
                </a:lnTo>
                <a:lnTo>
                  <a:pt x="592130" y="77850"/>
                </a:lnTo>
                <a:lnTo>
                  <a:pt x="539292" y="89510"/>
                </a:lnTo>
                <a:lnTo>
                  <a:pt x="488412" y="101862"/>
                </a:lnTo>
                <a:lnTo>
                  <a:pt x="439570" y="114881"/>
                </a:lnTo>
                <a:lnTo>
                  <a:pt x="392848" y="128544"/>
                </a:lnTo>
                <a:lnTo>
                  <a:pt x="348327" y="142827"/>
                </a:lnTo>
                <a:lnTo>
                  <a:pt x="306089" y="157706"/>
                </a:lnTo>
                <a:lnTo>
                  <a:pt x="266215" y="173158"/>
                </a:lnTo>
                <a:lnTo>
                  <a:pt x="228787" y="189158"/>
                </a:lnTo>
                <a:lnTo>
                  <a:pt x="193885" y="205683"/>
                </a:lnTo>
                <a:lnTo>
                  <a:pt x="131987" y="240212"/>
                </a:lnTo>
                <a:lnTo>
                  <a:pt x="81173" y="276555"/>
                </a:lnTo>
                <a:lnTo>
                  <a:pt x="42092" y="314521"/>
                </a:lnTo>
                <a:lnTo>
                  <a:pt x="15397" y="353920"/>
                </a:lnTo>
                <a:lnTo>
                  <a:pt x="1737" y="394562"/>
                </a:lnTo>
                <a:lnTo>
                  <a:pt x="0" y="415290"/>
                </a:lnTo>
                <a:lnTo>
                  <a:pt x="1737" y="436017"/>
                </a:lnTo>
                <a:lnTo>
                  <a:pt x="15397" y="476659"/>
                </a:lnTo>
                <a:lnTo>
                  <a:pt x="42092" y="516058"/>
                </a:lnTo>
                <a:lnTo>
                  <a:pt x="81173" y="554024"/>
                </a:lnTo>
                <a:lnTo>
                  <a:pt x="131987" y="590367"/>
                </a:lnTo>
                <a:lnTo>
                  <a:pt x="193885" y="624896"/>
                </a:lnTo>
                <a:lnTo>
                  <a:pt x="228787" y="641421"/>
                </a:lnTo>
                <a:lnTo>
                  <a:pt x="266215" y="657421"/>
                </a:lnTo>
                <a:lnTo>
                  <a:pt x="306089" y="672873"/>
                </a:lnTo>
                <a:lnTo>
                  <a:pt x="348327" y="687752"/>
                </a:lnTo>
                <a:lnTo>
                  <a:pt x="392848" y="702035"/>
                </a:lnTo>
                <a:lnTo>
                  <a:pt x="439570" y="715698"/>
                </a:lnTo>
                <a:lnTo>
                  <a:pt x="488412" y="728717"/>
                </a:lnTo>
                <a:lnTo>
                  <a:pt x="539292" y="741069"/>
                </a:lnTo>
                <a:lnTo>
                  <a:pt x="592130" y="752729"/>
                </a:lnTo>
                <a:lnTo>
                  <a:pt x="646844" y="763675"/>
                </a:lnTo>
                <a:lnTo>
                  <a:pt x="703352" y="773881"/>
                </a:lnTo>
                <a:lnTo>
                  <a:pt x="761573" y="783325"/>
                </a:lnTo>
                <a:lnTo>
                  <a:pt x="821426" y="791982"/>
                </a:lnTo>
                <a:lnTo>
                  <a:pt x="882830" y="799829"/>
                </a:lnTo>
                <a:lnTo>
                  <a:pt x="945703" y="806842"/>
                </a:lnTo>
                <a:lnTo>
                  <a:pt x="1009963" y="812997"/>
                </a:lnTo>
                <a:lnTo>
                  <a:pt x="1075530" y="818270"/>
                </a:lnTo>
                <a:lnTo>
                  <a:pt x="1142322" y="822638"/>
                </a:lnTo>
                <a:lnTo>
                  <a:pt x="1210258" y="826077"/>
                </a:lnTo>
                <a:lnTo>
                  <a:pt x="1279256" y="828562"/>
                </a:lnTo>
                <a:lnTo>
                  <a:pt x="1349235" y="830071"/>
                </a:lnTo>
                <a:lnTo>
                  <a:pt x="1420114" y="830580"/>
                </a:lnTo>
                <a:lnTo>
                  <a:pt x="7406893" y="830580"/>
                </a:lnTo>
                <a:lnTo>
                  <a:pt x="7477775" y="830071"/>
                </a:lnTo>
                <a:lnTo>
                  <a:pt x="7547757" y="828562"/>
                </a:lnTo>
                <a:lnTo>
                  <a:pt x="7616758" y="826077"/>
                </a:lnTo>
                <a:lnTo>
                  <a:pt x="7684695" y="822638"/>
                </a:lnTo>
                <a:lnTo>
                  <a:pt x="7751489" y="818270"/>
                </a:lnTo>
                <a:lnTo>
                  <a:pt x="7817058" y="812997"/>
                </a:lnTo>
                <a:lnTo>
                  <a:pt x="7881319" y="806842"/>
                </a:lnTo>
                <a:lnTo>
                  <a:pt x="7944193" y="799829"/>
                </a:lnTo>
                <a:lnTo>
                  <a:pt x="8005597" y="791982"/>
                </a:lnTo>
                <a:lnTo>
                  <a:pt x="8065451" y="783325"/>
                </a:lnTo>
                <a:lnTo>
                  <a:pt x="8123672" y="773881"/>
                </a:lnTo>
                <a:lnTo>
                  <a:pt x="8180180" y="763675"/>
                </a:lnTo>
                <a:lnTo>
                  <a:pt x="8234894" y="752729"/>
                </a:lnTo>
                <a:lnTo>
                  <a:pt x="8287731" y="741069"/>
                </a:lnTo>
                <a:lnTo>
                  <a:pt x="8338611" y="728717"/>
                </a:lnTo>
                <a:lnTo>
                  <a:pt x="8387452" y="715698"/>
                </a:lnTo>
                <a:lnTo>
                  <a:pt x="8434173" y="702035"/>
                </a:lnTo>
                <a:lnTo>
                  <a:pt x="8478693" y="687752"/>
                </a:lnTo>
                <a:lnTo>
                  <a:pt x="8520929" y="672873"/>
                </a:lnTo>
                <a:lnTo>
                  <a:pt x="8560802" y="657421"/>
                </a:lnTo>
                <a:lnTo>
                  <a:pt x="8598230" y="641421"/>
                </a:lnTo>
                <a:lnTo>
                  <a:pt x="8633130" y="624896"/>
                </a:lnTo>
                <a:lnTo>
                  <a:pt x="8695026" y="590367"/>
                </a:lnTo>
                <a:lnTo>
                  <a:pt x="8745838" y="554024"/>
                </a:lnTo>
                <a:lnTo>
                  <a:pt x="8784917" y="516058"/>
                </a:lnTo>
                <a:lnTo>
                  <a:pt x="8811611" y="476659"/>
                </a:lnTo>
                <a:lnTo>
                  <a:pt x="8825270" y="436017"/>
                </a:lnTo>
                <a:lnTo>
                  <a:pt x="8827008" y="415290"/>
                </a:lnTo>
                <a:lnTo>
                  <a:pt x="8825270" y="394562"/>
                </a:lnTo>
                <a:lnTo>
                  <a:pt x="8811611" y="353920"/>
                </a:lnTo>
                <a:lnTo>
                  <a:pt x="8784917" y="314521"/>
                </a:lnTo>
                <a:lnTo>
                  <a:pt x="8745838" y="276555"/>
                </a:lnTo>
                <a:lnTo>
                  <a:pt x="8695026" y="240212"/>
                </a:lnTo>
                <a:lnTo>
                  <a:pt x="8633130" y="205683"/>
                </a:lnTo>
                <a:lnTo>
                  <a:pt x="8598230" y="189158"/>
                </a:lnTo>
                <a:lnTo>
                  <a:pt x="8560802" y="173158"/>
                </a:lnTo>
                <a:lnTo>
                  <a:pt x="8520929" y="157706"/>
                </a:lnTo>
                <a:lnTo>
                  <a:pt x="8478693" y="142827"/>
                </a:lnTo>
                <a:lnTo>
                  <a:pt x="8434173" y="128544"/>
                </a:lnTo>
                <a:lnTo>
                  <a:pt x="8387452" y="114881"/>
                </a:lnTo>
                <a:lnTo>
                  <a:pt x="8338611" y="101862"/>
                </a:lnTo>
                <a:lnTo>
                  <a:pt x="8287731" y="89510"/>
                </a:lnTo>
                <a:lnTo>
                  <a:pt x="8234894" y="77850"/>
                </a:lnTo>
                <a:lnTo>
                  <a:pt x="8180180" y="66904"/>
                </a:lnTo>
                <a:lnTo>
                  <a:pt x="8123672" y="56698"/>
                </a:lnTo>
                <a:lnTo>
                  <a:pt x="8065451" y="47254"/>
                </a:lnTo>
                <a:lnTo>
                  <a:pt x="8005597" y="38597"/>
                </a:lnTo>
                <a:lnTo>
                  <a:pt x="7944193" y="30750"/>
                </a:lnTo>
                <a:lnTo>
                  <a:pt x="7881319" y="23737"/>
                </a:lnTo>
                <a:lnTo>
                  <a:pt x="7817058" y="17582"/>
                </a:lnTo>
                <a:lnTo>
                  <a:pt x="7751489" y="12309"/>
                </a:lnTo>
                <a:lnTo>
                  <a:pt x="7684695" y="7941"/>
                </a:lnTo>
                <a:lnTo>
                  <a:pt x="7616758" y="4502"/>
                </a:lnTo>
                <a:lnTo>
                  <a:pt x="7547757" y="2017"/>
                </a:lnTo>
                <a:lnTo>
                  <a:pt x="7477775" y="508"/>
                </a:lnTo>
                <a:lnTo>
                  <a:pt x="7406893" y="0"/>
                </a:lnTo>
                <a:close/>
              </a:path>
            </a:pathLst>
          </a:custGeom>
          <a:solidFill>
            <a:srgbClr val="C9ADDB">
              <a:alpha val="15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25" name="object 39"/>
          <p:cNvSpPr/>
          <p:nvPr/>
        </p:nvSpPr>
        <p:spPr>
          <a:xfrm>
            <a:off x="802272" y="5486542"/>
            <a:ext cx="6800583" cy="882015"/>
          </a:xfrm>
          <a:custGeom>
            <a:avLst/>
            <a:gdLst/>
            <a:ahLst/>
            <a:cxnLst/>
            <a:rect l="l" t="t" r="r" b="b"/>
            <a:pathLst>
              <a:path w="8827135" h="830579">
                <a:moveTo>
                  <a:pt x="1420114" y="0"/>
                </a:moveTo>
                <a:lnTo>
                  <a:pt x="7406893" y="0"/>
                </a:lnTo>
                <a:lnTo>
                  <a:pt x="7477775" y="508"/>
                </a:lnTo>
                <a:lnTo>
                  <a:pt x="7547757" y="2017"/>
                </a:lnTo>
                <a:lnTo>
                  <a:pt x="7616758" y="4502"/>
                </a:lnTo>
                <a:lnTo>
                  <a:pt x="7684695" y="7941"/>
                </a:lnTo>
                <a:lnTo>
                  <a:pt x="7751489" y="12309"/>
                </a:lnTo>
                <a:lnTo>
                  <a:pt x="7817058" y="17582"/>
                </a:lnTo>
                <a:lnTo>
                  <a:pt x="7881319" y="23737"/>
                </a:lnTo>
                <a:lnTo>
                  <a:pt x="7944193" y="30750"/>
                </a:lnTo>
                <a:lnTo>
                  <a:pt x="8005597" y="38597"/>
                </a:lnTo>
                <a:lnTo>
                  <a:pt x="8065451" y="47254"/>
                </a:lnTo>
                <a:lnTo>
                  <a:pt x="8123672" y="56698"/>
                </a:lnTo>
                <a:lnTo>
                  <a:pt x="8180180" y="66904"/>
                </a:lnTo>
                <a:lnTo>
                  <a:pt x="8234894" y="77850"/>
                </a:lnTo>
                <a:lnTo>
                  <a:pt x="8287731" y="89510"/>
                </a:lnTo>
                <a:lnTo>
                  <a:pt x="8338611" y="101862"/>
                </a:lnTo>
                <a:lnTo>
                  <a:pt x="8387452" y="114881"/>
                </a:lnTo>
                <a:lnTo>
                  <a:pt x="8434173" y="128544"/>
                </a:lnTo>
                <a:lnTo>
                  <a:pt x="8478693" y="142827"/>
                </a:lnTo>
                <a:lnTo>
                  <a:pt x="8520929" y="157706"/>
                </a:lnTo>
                <a:lnTo>
                  <a:pt x="8560802" y="173158"/>
                </a:lnTo>
                <a:lnTo>
                  <a:pt x="8598230" y="189158"/>
                </a:lnTo>
                <a:lnTo>
                  <a:pt x="8633130" y="205683"/>
                </a:lnTo>
                <a:lnTo>
                  <a:pt x="8695026" y="240212"/>
                </a:lnTo>
                <a:lnTo>
                  <a:pt x="8745838" y="276555"/>
                </a:lnTo>
                <a:lnTo>
                  <a:pt x="8784917" y="314521"/>
                </a:lnTo>
                <a:lnTo>
                  <a:pt x="8811611" y="353920"/>
                </a:lnTo>
                <a:lnTo>
                  <a:pt x="8825270" y="394562"/>
                </a:lnTo>
                <a:lnTo>
                  <a:pt x="8827008" y="415290"/>
                </a:lnTo>
                <a:lnTo>
                  <a:pt x="8825270" y="436017"/>
                </a:lnTo>
                <a:lnTo>
                  <a:pt x="8811611" y="476659"/>
                </a:lnTo>
                <a:lnTo>
                  <a:pt x="8784917" y="516058"/>
                </a:lnTo>
                <a:lnTo>
                  <a:pt x="8745838" y="554024"/>
                </a:lnTo>
                <a:lnTo>
                  <a:pt x="8695026" y="590367"/>
                </a:lnTo>
                <a:lnTo>
                  <a:pt x="8633130" y="624896"/>
                </a:lnTo>
                <a:lnTo>
                  <a:pt x="8598230" y="641421"/>
                </a:lnTo>
                <a:lnTo>
                  <a:pt x="8560802" y="657421"/>
                </a:lnTo>
                <a:lnTo>
                  <a:pt x="8520929" y="672873"/>
                </a:lnTo>
                <a:lnTo>
                  <a:pt x="8478693" y="687752"/>
                </a:lnTo>
                <a:lnTo>
                  <a:pt x="8434173" y="702035"/>
                </a:lnTo>
                <a:lnTo>
                  <a:pt x="8387452" y="715698"/>
                </a:lnTo>
                <a:lnTo>
                  <a:pt x="8338611" y="728717"/>
                </a:lnTo>
                <a:lnTo>
                  <a:pt x="8287731" y="741069"/>
                </a:lnTo>
                <a:lnTo>
                  <a:pt x="8234894" y="752729"/>
                </a:lnTo>
                <a:lnTo>
                  <a:pt x="8180180" y="763675"/>
                </a:lnTo>
                <a:lnTo>
                  <a:pt x="8123672" y="773881"/>
                </a:lnTo>
                <a:lnTo>
                  <a:pt x="8065451" y="783325"/>
                </a:lnTo>
                <a:lnTo>
                  <a:pt x="8005597" y="791982"/>
                </a:lnTo>
                <a:lnTo>
                  <a:pt x="7944193" y="799829"/>
                </a:lnTo>
                <a:lnTo>
                  <a:pt x="7881319" y="806842"/>
                </a:lnTo>
                <a:lnTo>
                  <a:pt x="7817058" y="812997"/>
                </a:lnTo>
                <a:lnTo>
                  <a:pt x="7751489" y="818270"/>
                </a:lnTo>
                <a:lnTo>
                  <a:pt x="7684695" y="822638"/>
                </a:lnTo>
                <a:lnTo>
                  <a:pt x="7616758" y="826077"/>
                </a:lnTo>
                <a:lnTo>
                  <a:pt x="7547757" y="828562"/>
                </a:lnTo>
                <a:lnTo>
                  <a:pt x="7477775" y="830071"/>
                </a:lnTo>
                <a:lnTo>
                  <a:pt x="7406893" y="830580"/>
                </a:lnTo>
                <a:lnTo>
                  <a:pt x="1420114" y="830580"/>
                </a:lnTo>
                <a:lnTo>
                  <a:pt x="1349235" y="830071"/>
                </a:lnTo>
                <a:lnTo>
                  <a:pt x="1279256" y="828562"/>
                </a:lnTo>
                <a:lnTo>
                  <a:pt x="1210258" y="826077"/>
                </a:lnTo>
                <a:lnTo>
                  <a:pt x="1142322" y="822638"/>
                </a:lnTo>
                <a:lnTo>
                  <a:pt x="1075530" y="818270"/>
                </a:lnTo>
                <a:lnTo>
                  <a:pt x="1009963" y="812997"/>
                </a:lnTo>
                <a:lnTo>
                  <a:pt x="945703" y="806842"/>
                </a:lnTo>
                <a:lnTo>
                  <a:pt x="882830" y="799829"/>
                </a:lnTo>
                <a:lnTo>
                  <a:pt x="821426" y="791982"/>
                </a:lnTo>
                <a:lnTo>
                  <a:pt x="761573" y="783325"/>
                </a:lnTo>
                <a:lnTo>
                  <a:pt x="703352" y="773881"/>
                </a:lnTo>
                <a:lnTo>
                  <a:pt x="646844" y="763675"/>
                </a:lnTo>
                <a:lnTo>
                  <a:pt x="592130" y="752729"/>
                </a:lnTo>
                <a:lnTo>
                  <a:pt x="539292" y="741069"/>
                </a:lnTo>
                <a:lnTo>
                  <a:pt x="488412" y="728717"/>
                </a:lnTo>
                <a:lnTo>
                  <a:pt x="439570" y="715698"/>
                </a:lnTo>
                <a:lnTo>
                  <a:pt x="392848" y="702035"/>
                </a:lnTo>
                <a:lnTo>
                  <a:pt x="348327" y="687752"/>
                </a:lnTo>
                <a:lnTo>
                  <a:pt x="306089" y="672873"/>
                </a:lnTo>
                <a:lnTo>
                  <a:pt x="266215" y="657421"/>
                </a:lnTo>
                <a:lnTo>
                  <a:pt x="228787" y="641421"/>
                </a:lnTo>
                <a:lnTo>
                  <a:pt x="193885" y="624896"/>
                </a:lnTo>
                <a:lnTo>
                  <a:pt x="131987" y="590367"/>
                </a:lnTo>
                <a:lnTo>
                  <a:pt x="81173" y="554024"/>
                </a:lnTo>
                <a:lnTo>
                  <a:pt x="42092" y="516058"/>
                </a:lnTo>
                <a:lnTo>
                  <a:pt x="15397" y="476659"/>
                </a:lnTo>
                <a:lnTo>
                  <a:pt x="1737" y="436017"/>
                </a:lnTo>
                <a:lnTo>
                  <a:pt x="0" y="415290"/>
                </a:lnTo>
                <a:lnTo>
                  <a:pt x="1737" y="394562"/>
                </a:lnTo>
                <a:lnTo>
                  <a:pt x="15397" y="353920"/>
                </a:lnTo>
                <a:lnTo>
                  <a:pt x="42092" y="314521"/>
                </a:lnTo>
                <a:lnTo>
                  <a:pt x="81173" y="276555"/>
                </a:lnTo>
                <a:lnTo>
                  <a:pt x="131987" y="240212"/>
                </a:lnTo>
                <a:lnTo>
                  <a:pt x="193885" y="205683"/>
                </a:lnTo>
                <a:lnTo>
                  <a:pt x="228787" y="189158"/>
                </a:lnTo>
                <a:lnTo>
                  <a:pt x="266215" y="173158"/>
                </a:lnTo>
                <a:lnTo>
                  <a:pt x="306089" y="157706"/>
                </a:lnTo>
                <a:lnTo>
                  <a:pt x="348327" y="142827"/>
                </a:lnTo>
                <a:lnTo>
                  <a:pt x="392848" y="128544"/>
                </a:lnTo>
                <a:lnTo>
                  <a:pt x="439570" y="114881"/>
                </a:lnTo>
                <a:lnTo>
                  <a:pt x="488412" y="101862"/>
                </a:lnTo>
                <a:lnTo>
                  <a:pt x="539292" y="89510"/>
                </a:lnTo>
                <a:lnTo>
                  <a:pt x="592130" y="77850"/>
                </a:lnTo>
                <a:lnTo>
                  <a:pt x="646844" y="66904"/>
                </a:lnTo>
                <a:lnTo>
                  <a:pt x="703352" y="56698"/>
                </a:lnTo>
                <a:lnTo>
                  <a:pt x="761573" y="47254"/>
                </a:lnTo>
                <a:lnTo>
                  <a:pt x="821426" y="38597"/>
                </a:lnTo>
                <a:lnTo>
                  <a:pt x="882830" y="30750"/>
                </a:lnTo>
                <a:lnTo>
                  <a:pt x="945703" y="23737"/>
                </a:lnTo>
                <a:lnTo>
                  <a:pt x="1009963" y="17582"/>
                </a:lnTo>
                <a:lnTo>
                  <a:pt x="1075530" y="12309"/>
                </a:lnTo>
                <a:lnTo>
                  <a:pt x="1142322" y="7941"/>
                </a:lnTo>
                <a:lnTo>
                  <a:pt x="1210258" y="4502"/>
                </a:lnTo>
                <a:lnTo>
                  <a:pt x="1279256" y="2017"/>
                </a:lnTo>
                <a:lnTo>
                  <a:pt x="1349235" y="508"/>
                </a:lnTo>
                <a:lnTo>
                  <a:pt x="1420114" y="0"/>
                </a:lnTo>
                <a:close/>
              </a:path>
            </a:pathLst>
          </a:custGeom>
          <a:ln w="12192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34" name="object 48"/>
          <p:cNvSpPr txBox="1"/>
          <p:nvPr/>
        </p:nvSpPr>
        <p:spPr>
          <a:xfrm>
            <a:off x="1107221" y="5755378"/>
            <a:ext cx="1558290" cy="40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395" marR="30480" indent="10160">
              <a:lnSpc>
                <a:spcPct val="123000"/>
              </a:lnSpc>
              <a:spcBef>
                <a:spcPts val="95"/>
              </a:spcBef>
            </a:pPr>
            <a:r>
              <a:rPr lang="en-US" sz="3200" baseline="28000" dirty="0">
                <a:latin typeface="微软雅黑" charset="-122"/>
                <a:ea typeface="微软雅黑" charset="-122"/>
                <a:cs typeface="微软雅黑" charset="-122"/>
              </a:rPr>
              <a:t>Intelligent</a:t>
            </a:r>
            <a:endParaRPr lang="en-US" sz="3200" baseline="28000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048635" name="object 49"/>
          <p:cNvSpPr txBox="1"/>
          <p:nvPr/>
        </p:nvSpPr>
        <p:spPr>
          <a:xfrm>
            <a:off x="3253060" y="5670657"/>
            <a:ext cx="1775460" cy="3663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19050" indent="-81915">
              <a:lnSpc>
                <a:spcPct val="127000"/>
              </a:lnSpc>
              <a:spcBef>
                <a:spcPts val="95"/>
              </a:spcBef>
            </a:pPr>
            <a:r>
              <a:rPr sz="2000" dirty="0">
                <a:latin typeface="微软雅黑" charset="-122"/>
                <a:cs typeface="微软雅黑" charset="-122"/>
              </a:rPr>
              <a:t>Cost</a:t>
            </a:r>
            <a:r>
              <a:rPr lang="en-US" altLang="zh-CN" sz="2000" dirty="0">
                <a:latin typeface="微软雅黑" charset="-122"/>
                <a:cs typeface="微软雅黑" charset="-122"/>
              </a:rPr>
              <a:t>-</a:t>
            </a:r>
            <a:r>
              <a:rPr lang="en-US" sz="2000" dirty="0">
                <a:latin typeface="微软雅黑" charset="-122"/>
                <a:cs typeface="微软雅黑" charset="-122"/>
              </a:rPr>
              <a:t>E</a:t>
            </a:r>
            <a:r>
              <a:rPr sz="2000" dirty="0">
                <a:latin typeface="微软雅黑" charset="-122"/>
                <a:cs typeface="微软雅黑" charset="-122"/>
              </a:rPr>
              <a:t>ffective</a:t>
            </a:r>
            <a:endParaRPr sz="2000" dirty="0">
              <a:latin typeface="微软雅黑" charset="-122"/>
              <a:cs typeface="微软雅黑" charset="-122"/>
            </a:endParaRPr>
          </a:p>
        </p:txBody>
      </p:sp>
      <p:sp>
        <p:nvSpPr>
          <p:cNvPr id="1048639" name="object 53"/>
          <p:cNvSpPr txBox="1"/>
          <p:nvPr/>
        </p:nvSpPr>
        <p:spPr>
          <a:xfrm>
            <a:off x="5662710" y="5662713"/>
            <a:ext cx="1864360" cy="38227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n-US" sz="2000" dirty="0">
                <a:latin typeface="微软雅黑" charset="-122"/>
                <a:cs typeface="微软雅黑" charset="-122"/>
              </a:rPr>
              <a:t>C</a:t>
            </a:r>
            <a:r>
              <a:rPr sz="2000" dirty="0">
                <a:latin typeface="微软雅黑" charset="-122"/>
                <a:cs typeface="微软雅黑" charset="-122"/>
              </a:rPr>
              <a:t>ustomiz</a:t>
            </a:r>
            <a:r>
              <a:rPr lang="en-US" sz="2000" dirty="0">
                <a:latin typeface="微软雅黑" charset="-122"/>
                <a:cs typeface="微软雅黑" charset="-122"/>
              </a:rPr>
              <a:t>ed</a:t>
            </a:r>
            <a:endParaRPr lang="en-US" sz="2000" dirty="0">
              <a:latin typeface="微软雅黑" charset="-122"/>
              <a:cs typeface="微软雅黑" charset="-122"/>
            </a:endParaRPr>
          </a:p>
        </p:txBody>
      </p:sp>
      <p:sp>
        <p:nvSpPr>
          <p:cNvPr id="1048641" name="object 55"/>
          <p:cNvSpPr/>
          <p:nvPr/>
        </p:nvSpPr>
        <p:spPr>
          <a:xfrm>
            <a:off x="3047491" y="1550650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80010" y="0"/>
                </a:moveTo>
                <a:lnTo>
                  <a:pt x="0" y="0"/>
                </a:lnTo>
                <a:lnTo>
                  <a:pt x="0" y="84836"/>
                </a:lnTo>
                <a:lnTo>
                  <a:pt x="80010" y="84836"/>
                </a:lnTo>
                <a:lnTo>
                  <a:pt x="8001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2" name="object 56"/>
          <p:cNvSpPr/>
          <p:nvPr/>
        </p:nvSpPr>
        <p:spPr>
          <a:xfrm>
            <a:off x="2940558" y="1510646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290068" y="0"/>
                </a:lnTo>
              </a:path>
            </a:pathLst>
          </a:custGeom>
          <a:ln w="8001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43" name="object 57"/>
          <p:cNvSpPr/>
          <p:nvPr/>
        </p:nvSpPr>
        <p:spPr>
          <a:xfrm flipV="1">
            <a:off x="3047365" y="1385424"/>
            <a:ext cx="76200" cy="1485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80010" y="0"/>
                </a:moveTo>
                <a:lnTo>
                  <a:pt x="0" y="0"/>
                </a:lnTo>
                <a:lnTo>
                  <a:pt x="0" y="84836"/>
                </a:lnTo>
                <a:lnTo>
                  <a:pt x="80010" y="84836"/>
                </a:lnTo>
                <a:lnTo>
                  <a:pt x="8001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4" name="object 58"/>
          <p:cNvSpPr/>
          <p:nvPr/>
        </p:nvSpPr>
        <p:spPr>
          <a:xfrm>
            <a:off x="2939923" y="1385170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89">
                <a:moveTo>
                  <a:pt x="0" y="84836"/>
                </a:moveTo>
                <a:lnTo>
                  <a:pt x="105028" y="84836"/>
                </a:lnTo>
                <a:lnTo>
                  <a:pt x="105028" y="0"/>
                </a:lnTo>
                <a:lnTo>
                  <a:pt x="185038" y="0"/>
                </a:lnTo>
                <a:lnTo>
                  <a:pt x="185038" y="84836"/>
                </a:lnTo>
                <a:lnTo>
                  <a:pt x="290068" y="84836"/>
                </a:lnTo>
                <a:lnTo>
                  <a:pt x="290068" y="164846"/>
                </a:lnTo>
                <a:lnTo>
                  <a:pt x="185038" y="164846"/>
                </a:lnTo>
                <a:lnTo>
                  <a:pt x="185038" y="249682"/>
                </a:lnTo>
                <a:lnTo>
                  <a:pt x="105028" y="249682"/>
                </a:lnTo>
                <a:lnTo>
                  <a:pt x="105028" y="164846"/>
                </a:lnTo>
                <a:lnTo>
                  <a:pt x="0" y="164846"/>
                </a:lnTo>
                <a:lnTo>
                  <a:pt x="0" y="84836"/>
                </a:lnTo>
                <a:close/>
              </a:path>
            </a:pathLst>
          </a:custGeom>
          <a:ln w="12192">
            <a:solidFill>
              <a:srgbClr val="2E528F">
                <a:alpha val="30000"/>
              </a:srgbClr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45" name="object 59"/>
          <p:cNvSpPr/>
          <p:nvPr/>
        </p:nvSpPr>
        <p:spPr>
          <a:xfrm>
            <a:off x="5252465" y="1529696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80010" y="0"/>
                </a:moveTo>
                <a:lnTo>
                  <a:pt x="0" y="0"/>
                </a:lnTo>
                <a:lnTo>
                  <a:pt x="0" y="84836"/>
                </a:lnTo>
                <a:lnTo>
                  <a:pt x="80010" y="84836"/>
                </a:lnTo>
                <a:lnTo>
                  <a:pt x="8001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6" name="object 60"/>
          <p:cNvSpPr/>
          <p:nvPr/>
        </p:nvSpPr>
        <p:spPr>
          <a:xfrm>
            <a:off x="5147437" y="1489690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5">
                <a:moveTo>
                  <a:pt x="0" y="0"/>
                </a:moveTo>
                <a:lnTo>
                  <a:pt x="290067" y="0"/>
                </a:lnTo>
              </a:path>
            </a:pathLst>
          </a:custGeom>
          <a:ln w="80009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47" name="object 61"/>
          <p:cNvSpPr/>
          <p:nvPr/>
        </p:nvSpPr>
        <p:spPr>
          <a:xfrm>
            <a:off x="5248020" y="1364214"/>
            <a:ext cx="80010" cy="85090"/>
          </a:xfrm>
          <a:custGeom>
            <a:avLst/>
            <a:gdLst/>
            <a:ahLst/>
            <a:cxnLst/>
            <a:rect l="l" t="t" r="r" b="b"/>
            <a:pathLst>
              <a:path w="80010" h="85089">
                <a:moveTo>
                  <a:pt x="80010" y="0"/>
                </a:moveTo>
                <a:lnTo>
                  <a:pt x="0" y="0"/>
                </a:lnTo>
                <a:lnTo>
                  <a:pt x="0" y="84836"/>
                </a:lnTo>
                <a:lnTo>
                  <a:pt x="80010" y="84836"/>
                </a:lnTo>
                <a:lnTo>
                  <a:pt x="8001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48" name="object 62"/>
          <p:cNvSpPr/>
          <p:nvPr/>
        </p:nvSpPr>
        <p:spPr>
          <a:xfrm>
            <a:off x="5143627" y="1364214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5" h="250189">
                <a:moveTo>
                  <a:pt x="0" y="84836"/>
                </a:moveTo>
                <a:lnTo>
                  <a:pt x="105028" y="84836"/>
                </a:lnTo>
                <a:lnTo>
                  <a:pt x="105028" y="0"/>
                </a:lnTo>
                <a:lnTo>
                  <a:pt x="185038" y="0"/>
                </a:lnTo>
                <a:lnTo>
                  <a:pt x="185038" y="84836"/>
                </a:lnTo>
                <a:lnTo>
                  <a:pt x="290067" y="84836"/>
                </a:lnTo>
                <a:lnTo>
                  <a:pt x="290067" y="164845"/>
                </a:lnTo>
                <a:lnTo>
                  <a:pt x="185038" y="164845"/>
                </a:lnTo>
                <a:lnTo>
                  <a:pt x="185038" y="249681"/>
                </a:lnTo>
                <a:lnTo>
                  <a:pt x="105028" y="249681"/>
                </a:lnTo>
                <a:lnTo>
                  <a:pt x="105028" y="164845"/>
                </a:lnTo>
                <a:lnTo>
                  <a:pt x="0" y="164845"/>
                </a:lnTo>
                <a:lnTo>
                  <a:pt x="0" y="84836"/>
                </a:lnTo>
                <a:close/>
              </a:path>
            </a:pathLst>
          </a:custGeom>
          <a:ln w="12191">
            <a:solidFill>
              <a:srgbClr val="2E528F">
                <a:alpha val="69000"/>
              </a:srgbClr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49" name="object 63"/>
          <p:cNvSpPr/>
          <p:nvPr/>
        </p:nvSpPr>
        <p:spPr>
          <a:xfrm>
            <a:off x="658240" y="4317807"/>
            <a:ext cx="7109459" cy="826135"/>
          </a:xfrm>
          <a:custGeom>
            <a:avLst/>
            <a:gdLst/>
            <a:ahLst/>
            <a:cxnLst/>
            <a:rect l="l" t="t" r="r" b="b"/>
            <a:pathLst>
              <a:path w="7109459" h="826135">
                <a:moveTo>
                  <a:pt x="413003" y="0"/>
                </a:moveTo>
                <a:lnTo>
                  <a:pt x="0" y="413003"/>
                </a:lnTo>
                <a:lnTo>
                  <a:pt x="413003" y="826007"/>
                </a:lnTo>
                <a:lnTo>
                  <a:pt x="413003" y="619505"/>
                </a:lnTo>
                <a:lnTo>
                  <a:pt x="6902958" y="619505"/>
                </a:lnTo>
                <a:lnTo>
                  <a:pt x="7109459" y="413003"/>
                </a:lnTo>
                <a:lnTo>
                  <a:pt x="6902958" y="206501"/>
                </a:lnTo>
                <a:lnTo>
                  <a:pt x="413003" y="206501"/>
                </a:lnTo>
                <a:lnTo>
                  <a:pt x="413003" y="0"/>
                </a:lnTo>
                <a:close/>
              </a:path>
              <a:path w="7109459" h="826135">
                <a:moveTo>
                  <a:pt x="6902958" y="619505"/>
                </a:moveTo>
                <a:lnTo>
                  <a:pt x="6696456" y="619505"/>
                </a:lnTo>
                <a:lnTo>
                  <a:pt x="6696456" y="826007"/>
                </a:lnTo>
                <a:lnTo>
                  <a:pt x="6902958" y="619505"/>
                </a:lnTo>
                <a:close/>
              </a:path>
              <a:path w="7109459" h="826135">
                <a:moveTo>
                  <a:pt x="6696456" y="0"/>
                </a:moveTo>
                <a:lnTo>
                  <a:pt x="6696456" y="206501"/>
                </a:lnTo>
                <a:lnTo>
                  <a:pt x="6902958" y="206501"/>
                </a:lnTo>
                <a:lnTo>
                  <a:pt x="6696456" y="0"/>
                </a:lnTo>
                <a:close/>
              </a:path>
            </a:pathLst>
          </a:custGeom>
          <a:solidFill>
            <a:srgbClr val="C9ADDB">
              <a:alpha val="29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650" name="object 64"/>
          <p:cNvSpPr/>
          <p:nvPr/>
        </p:nvSpPr>
        <p:spPr>
          <a:xfrm>
            <a:off x="658495" y="4318000"/>
            <a:ext cx="7204075" cy="825500"/>
          </a:xfrm>
          <a:prstGeom prst="flowChartProcess">
            <a:avLst/>
          </a:prstGeom>
          <a:ln w="12192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651" name="object 65"/>
          <p:cNvSpPr txBox="1"/>
          <p:nvPr/>
        </p:nvSpPr>
        <p:spPr>
          <a:xfrm>
            <a:off x="1623059" y="4606417"/>
            <a:ext cx="2245742" cy="27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>
                <a:latin typeface="微软雅黑" charset="-122"/>
                <a:cs typeface="微软雅黑" charset="-122"/>
              </a:rPr>
              <a:t>Ecologi</a:t>
            </a:r>
            <a:r>
              <a:rPr sz="1800">
                <a:latin typeface="微软雅黑" charset="-122"/>
                <a:cs typeface="微软雅黑" charset="-122"/>
              </a:rPr>
              <a:t>cal </a:t>
            </a:r>
            <a:r>
              <a:rPr lang="en-US" altLang="zh-CN" sz="1800">
                <a:latin typeface="微软雅黑" charset="-122"/>
                <a:cs typeface="微软雅黑" charset="-122"/>
              </a:rPr>
              <a:t>B</a:t>
            </a:r>
            <a:r>
              <a:rPr sz="1800">
                <a:latin typeface="微软雅黑" charset="-122"/>
                <a:cs typeface="微软雅黑" charset="-122"/>
              </a:rPr>
              <a:t>enefit</a:t>
            </a:r>
            <a:r>
              <a:rPr lang="en-US" altLang="zh-CN" sz="1800">
                <a:latin typeface="微软雅黑" charset="-122"/>
                <a:cs typeface="微软雅黑" charset="-122"/>
              </a:rPr>
              <a:t>s</a:t>
            </a:r>
            <a:endParaRPr sz="1800">
              <a:latin typeface="微软雅黑" charset="-122"/>
              <a:cs typeface="微软雅黑" charset="-122"/>
            </a:endParaRPr>
          </a:p>
        </p:txBody>
      </p:sp>
      <p:sp>
        <p:nvSpPr>
          <p:cNvPr id="1048652" name="object 66"/>
          <p:cNvSpPr txBox="1"/>
          <p:nvPr/>
        </p:nvSpPr>
        <p:spPr>
          <a:xfrm>
            <a:off x="4394200" y="4596765"/>
            <a:ext cx="382651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12700" algn="l" defTabSz="457200" rtl="0" eaLnBrk="1" latinLnBrk="0" hangingPunct="1">
              <a:lnSpc>
                <a:spcPct val="100000"/>
              </a:lnSpc>
              <a:spcBef>
                <a:spcPts val="100"/>
              </a:spcBef>
              <a:defRPr lang="en-US" altLang="zh-CN" sz="1800" kern="1200">
                <a:solidFill>
                  <a:schemeClr val="tx1"/>
                </a:solidFill>
                <a:latin typeface="微软雅黑" charset="-122"/>
                <a:ea typeface="+mn-ea"/>
                <a:cs typeface="微软雅黑" charset="-122"/>
              </a:defRPr>
            </a:lvl1pPr>
            <a:lvl2pPr marL="457200" lvl="1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>
                <a:latin typeface="微软雅黑" charset="-122"/>
                <a:cs typeface="微软雅黑" charset="-122"/>
              </a:rPr>
              <a:t>Economical B</a:t>
            </a:r>
            <a:r>
              <a:rPr sz="1800">
                <a:latin typeface="微软雅黑" charset="-122"/>
                <a:cs typeface="微软雅黑" charset="-122"/>
              </a:rPr>
              <a:t>enefit</a:t>
            </a:r>
            <a:r>
              <a:rPr lang="en-US" altLang="zh-CN" sz="1800">
                <a:latin typeface="微软雅黑" charset="-122"/>
                <a:cs typeface="微软雅黑" charset="-122"/>
              </a:rPr>
              <a:t>s</a:t>
            </a:r>
            <a:endParaRPr sz="1800">
              <a:latin typeface="微软雅黑" charset="-122"/>
              <a:cs typeface="微软雅黑" charset="-122"/>
            </a:endParaRPr>
          </a:p>
          <a:p>
            <a:endParaRPr sz="1800"/>
          </a:p>
        </p:txBody>
      </p:sp>
      <p:sp>
        <p:nvSpPr>
          <p:cNvPr id="1049120" name="文本框 15"/>
          <p:cNvSpPr txBox="1"/>
          <p:nvPr/>
        </p:nvSpPr>
        <p:spPr>
          <a:xfrm>
            <a:off x="3339465" y="2626360"/>
            <a:ext cx="152654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595959"/>
                </a:solidFill>
                <a:latin typeface="微软雅黑" charset="-122"/>
                <a:cs typeface="+mn-ea"/>
                <a:sym typeface="+mn-lt"/>
              </a:rPr>
              <a:t>C + - Co., Ltd</a:t>
            </a:r>
            <a:endParaRPr lang="zh-CN" altLang="en-US" sz="1400" b="1" dirty="0">
              <a:solidFill>
                <a:srgbClr val="595959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20750" y="57919"/>
            <a:ext cx="8912860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Goals</a:t>
            </a:r>
            <a:endParaRPr lang="en-US" alt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61730" y="4121785"/>
            <a:ext cx="2768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C+- Platform Web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653245" y="1994515"/>
            <a:ext cx="1420794" cy="412242"/>
          </a:xfrm>
          <a:custGeom>
            <a:avLst/>
            <a:gdLst/>
            <a:ahLst/>
            <a:cxnLst/>
            <a:rect l="l" t="t" r="r" b="b"/>
            <a:pathLst>
              <a:path w="1800225" h="719455">
                <a:moveTo>
                  <a:pt x="1679955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679955" y="719327"/>
                </a:lnTo>
                <a:lnTo>
                  <a:pt x="1726602" y="709900"/>
                </a:lnTo>
                <a:lnTo>
                  <a:pt x="1764712" y="684196"/>
                </a:lnTo>
                <a:lnTo>
                  <a:pt x="1790416" y="646086"/>
                </a:lnTo>
                <a:lnTo>
                  <a:pt x="1799843" y="599439"/>
                </a:lnTo>
                <a:lnTo>
                  <a:pt x="1799843" y="119887"/>
                </a:lnTo>
                <a:lnTo>
                  <a:pt x="1790416" y="73241"/>
                </a:lnTo>
                <a:lnTo>
                  <a:pt x="1764712" y="35131"/>
                </a:lnTo>
                <a:lnTo>
                  <a:pt x="1726602" y="9427"/>
                </a:lnTo>
                <a:lnTo>
                  <a:pt x="1679955" y="0"/>
                </a:lnTo>
                <a:close/>
              </a:path>
            </a:pathLst>
          </a:custGeom>
          <a:solidFill>
            <a:srgbClr val="FAE4D5">
              <a:alpha val="48000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altLang="zh-CN" dirty="0"/>
              <a:t> </a:t>
            </a:r>
            <a:r>
              <a:rPr lang="en-US" altLang="zh-CN" sz="2400" b="1" dirty="0"/>
              <a:t>P</a:t>
            </a:r>
            <a:r>
              <a:rPr lang="en-US" altLang="zh-CN" dirty="0"/>
              <a:t>olitical                                                                                                                                                                          </a:t>
            </a:r>
            <a:endParaRPr dirty="0"/>
          </a:p>
        </p:txBody>
      </p:sp>
      <p:sp>
        <p:nvSpPr>
          <p:cNvPr id="47" name="object 7"/>
          <p:cNvSpPr/>
          <p:nvPr/>
        </p:nvSpPr>
        <p:spPr>
          <a:xfrm>
            <a:off x="2437446" y="2004994"/>
            <a:ext cx="1420794" cy="412242"/>
          </a:xfrm>
          <a:custGeom>
            <a:avLst/>
            <a:gdLst/>
            <a:ahLst/>
            <a:cxnLst/>
            <a:rect l="l" t="t" r="r" b="b"/>
            <a:pathLst>
              <a:path w="1800225" h="719455">
                <a:moveTo>
                  <a:pt x="1679955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679955" y="719327"/>
                </a:lnTo>
                <a:lnTo>
                  <a:pt x="1726602" y="709900"/>
                </a:lnTo>
                <a:lnTo>
                  <a:pt x="1764712" y="684196"/>
                </a:lnTo>
                <a:lnTo>
                  <a:pt x="1790416" y="646086"/>
                </a:lnTo>
                <a:lnTo>
                  <a:pt x="1799843" y="599439"/>
                </a:lnTo>
                <a:lnTo>
                  <a:pt x="1799843" y="119887"/>
                </a:lnTo>
                <a:lnTo>
                  <a:pt x="1790416" y="73241"/>
                </a:lnTo>
                <a:lnTo>
                  <a:pt x="1764712" y="35131"/>
                </a:lnTo>
                <a:lnTo>
                  <a:pt x="1726602" y="9427"/>
                </a:lnTo>
                <a:lnTo>
                  <a:pt x="1679955" y="0"/>
                </a:lnTo>
                <a:close/>
              </a:path>
            </a:pathLst>
          </a:custGeom>
          <a:solidFill>
            <a:srgbClr val="FAE4D5">
              <a:alpha val="74000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sz="2400" dirty="0"/>
              <a:t> </a:t>
            </a:r>
            <a:r>
              <a:rPr lang="en-US" sz="2400" b="1" dirty="0"/>
              <a:t>E</a:t>
            </a:r>
            <a:r>
              <a:rPr lang="en-US" dirty="0"/>
              <a:t>conomic</a:t>
            </a:r>
            <a:endParaRPr dirty="0"/>
          </a:p>
        </p:txBody>
      </p:sp>
      <p:sp>
        <p:nvSpPr>
          <p:cNvPr id="48" name="object 7"/>
          <p:cNvSpPr/>
          <p:nvPr/>
        </p:nvSpPr>
        <p:spPr>
          <a:xfrm>
            <a:off x="4221647" y="2002385"/>
            <a:ext cx="1473817" cy="412242"/>
          </a:xfrm>
          <a:custGeom>
            <a:avLst/>
            <a:gdLst/>
            <a:ahLst/>
            <a:cxnLst/>
            <a:rect l="l" t="t" r="r" b="b"/>
            <a:pathLst>
              <a:path w="1800225" h="719455">
                <a:moveTo>
                  <a:pt x="1679955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679955" y="719327"/>
                </a:lnTo>
                <a:lnTo>
                  <a:pt x="1726602" y="709900"/>
                </a:lnTo>
                <a:lnTo>
                  <a:pt x="1764712" y="684196"/>
                </a:lnTo>
                <a:lnTo>
                  <a:pt x="1790416" y="646086"/>
                </a:lnTo>
                <a:lnTo>
                  <a:pt x="1799843" y="599439"/>
                </a:lnTo>
                <a:lnTo>
                  <a:pt x="1799843" y="119887"/>
                </a:lnTo>
                <a:lnTo>
                  <a:pt x="1790416" y="73241"/>
                </a:lnTo>
                <a:lnTo>
                  <a:pt x="1764712" y="35131"/>
                </a:lnTo>
                <a:lnTo>
                  <a:pt x="1726602" y="9427"/>
                </a:lnTo>
                <a:lnTo>
                  <a:pt x="1679955" y="0"/>
                </a:lnTo>
                <a:close/>
              </a:path>
            </a:pathLst>
          </a:custGeom>
          <a:solidFill>
            <a:srgbClr val="FAE4D5">
              <a:alpha val="72000"/>
            </a:srgbClr>
          </a:solidFill>
        </p:spPr>
        <p:txBody>
          <a:bodyPr wrap="square" lIns="0" tIns="0" rIns="0" bIns="0" rtlCol="0"/>
          <a:lstStyle/>
          <a:p>
            <a:pPr algn="ctr"/>
            <a:r>
              <a:rPr lang="en-US" sz="2400" b="1" dirty="0"/>
              <a:t>S</a:t>
            </a:r>
            <a:r>
              <a:rPr lang="en-US" dirty="0"/>
              <a:t>ocial</a:t>
            </a:r>
            <a:endParaRPr dirty="0"/>
          </a:p>
        </p:txBody>
      </p:sp>
      <p:sp>
        <p:nvSpPr>
          <p:cNvPr id="49" name="object 7"/>
          <p:cNvSpPr/>
          <p:nvPr/>
        </p:nvSpPr>
        <p:spPr>
          <a:xfrm>
            <a:off x="5963285" y="1994535"/>
            <a:ext cx="1701165" cy="422910"/>
          </a:xfrm>
          <a:custGeom>
            <a:avLst/>
            <a:gdLst/>
            <a:ahLst/>
            <a:cxnLst/>
            <a:rect l="l" t="t" r="r" b="b"/>
            <a:pathLst>
              <a:path w="1800225" h="719455">
                <a:moveTo>
                  <a:pt x="1679955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679955" y="719327"/>
                </a:lnTo>
                <a:lnTo>
                  <a:pt x="1726602" y="709900"/>
                </a:lnTo>
                <a:lnTo>
                  <a:pt x="1764712" y="684196"/>
                </a:lnTo>
                <a:lnTo>
                  <a:pt x="1790416" y="646086"/>
                </a:lnTo>
                <a:lnTo>
                  <a:pt x="1799843" y="599439"/>
                </a:lnTo>
                <a:lnTo>
                  <a:pt x="1799843" y="119887"/>
                </a:lnTo>
                <a:lnTo>
                  <a:pt x="1790416" y="73241"/>
                </a:lnTo>
                <a:lnTo>
                  <a:pt x="1764712" y="35131"/>
                </a:lnTo>
                <a:lnTo>
                  <a:pt x="1726602" y="9427"/>
                </a:lnTo>
                <a:lnTo>
                  <a:pt x="1679955" y="0"/>
                </a:lnTo>
                <a:close/>
              </a:path>
            </a:pathLst>
          </a:custGeom>
          <a:solidFill>
            <a:srgbClr val="FAE4D5">
              <a:alpha val="73000"/>
            </a:srgbClr>
          </a:solidFill>
        </p:spPr>
        <p:txBody>
          <a:bodyPr wrap="square" lIns="0" tIns="0" rIns="0" bIns="0" rtlCol="0"/>
          <a:lstStyle/>
          <a:p>
            <a:r>
              <a:rPr lang="en-US" sz="2400" b="1" dirty="0"/>
              <a:t> T</a:t>
            </a:r>
            <a:r>
              <a:rPr lang="en-US" dirty="0"/>
              <a:t>echnological</a:t>
            </a:r>
            <a:endParaRPr dirty="0"/>
          </a:p>
        </p:txBody>
      </p:sp>
      <p:sp>
        <p:nvSpPr>
          <p:cNvPr id="50" name="object 68"/>
          <p:cNvSpPr txBox="1"/>
          <p:nvPr/>
        </p:nvSpPr>
        <p:spPr>
          <a:xfrm>
            <a:off x="2153609" y="2050776"/>
            <a:ext cx="20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charset="-122"/>
                <a:cs typeface="微软雅黑" charset="-122"/>
              </a:rPr>
              <a:t>×</a:t>
            </a:r>
            <a:endParaRPr sz="1800" dirty="0">
              <a:latin typeface="微软雅黑" charset="-122"/>
              <a:cs typeface="微软雅黑" charset="-122"/>
            </a:endParaRPr>
          </a:p>
        </p:txBody>
      </p:sp>
      <p:sp>
        <p:nvSpPr>
          <p:cNvPr id="51" name="object 68"/>
          <p:cNvSpPr txBox="1"/>
          <p:nvPr/>
        </p:nvSpPr>
        <p:spPr>
          <a:xfrm>
            <a:off x="5763183" y="2061821"/>
            <a:ext cx="20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charset="-122"/>
                <a:cs typeface="微软雅黑" charset="-122"/>
              </a:rPr>
              <a:t>×</a:t>
            </a:r>
            <a:endParaRPr sz="1800" dirty="0">
              <a:latin typeface="微软雅黑" charset="-122"/>
              <a:cs typeface="微软雅黑" charset="-122"/>
            </a:endParaRPr>
          </a:p>
        </p:txBody>
      </p:sp>
      <p:sp>
        <p:nvSpPr>
          <p:cNvPr id="52" name="object 68"/>
          <p:cNvSpPr txBox="1"/>
          <p:nvPr/>
        </p:nvSpPr>
        <p:spPr>
          <a:xfrm>
            <a:off x="3939931" y="2046776"/>
            <a:ext cx="20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微软雅黑" charset="-122"/>
                <a:cs typeface="微软雅黑" charset="-122"/>
              </a:rPr>
              <a:t>×</a:t>
            </a:r>
            <a:endParaRPr sz="1800" dirty="0">
              <a:latin typeface="微软雅黑" charset="-122"/>
              <a:cs typeface="微软雅黑" charset="-122"/>
            </a:endParaRPr>
          </a:p>
        </p:txBody>
      </p:sp>
      <p:pic>
        <p:nvPicPr>
          <p:cNvPr id="7" name="图片 6" descr="378a4f4b0715eb49b217f79a94b2e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1775" y="2011680"/>
            <a:ext cx="4160520" cy="2026285"/>
          </a:xfrm>
          <a:prstGeom prst="rect">
            <a:avLst/>
          </a:prstGeom>
        </p:spPr>
      </p:pic>
      <p:sp>
        <p:nvSpPr>
          <p:cNvPr id="18" name="乘号 17"/>
          <p:cNvSpPr/>
          <p:nvPr/>
        </p:nvSpPr>
        <p:spPr>
          <a:xfrm>
            <a:off x="4009390" y="4596765"/>
            <a:ext cx="213360" cy="29845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乘号 9"/>
          <p:cNvSpPr/>
          <p:nvPr/>
        </p:nvSpPr>
        <p:spPr>
          <a:xfrm>
            <a:off x="2783205" y="5753735"/>
            <a:ext cx="227965" cy="29146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5194935" y="5753100"/>
            <a:ext cx="243205" cy="34734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1513840" y="3394710"/>
            <a:ext cx="510540" cy="2965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91250" y="3479165"/>
            <a:ext cx="443865" cy="27559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31140" y="2874645"/>
            <a:ext cx="1283335" cy="6045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119495" y="2874645"/>
            <a:ext cx="1283335" cy="6045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08915" y="2926080"/>
            <a:ext cx="1327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>
                <a:solidFill>
                  <a:srgbClr val="7030A0"/>
                </a:solidFill>
              </a:rPr>
              <a:t>Electricity Industry</a:t>
            </a:r>
            <a:endParaRPr lang="en-US" altLang="zh-CN" sz="1500">
              <a:solidFill>
                <a:srgbClr val="7030A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97270" y="3015615"/>
            <a:ext cx="132778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>
                <a:solidFill>
                  <a:srgbClr val="7030A0"/>
                </a:solidFill>
              </a:rPr>
              <a:t>Community</a:t>
            </a:r>
            <a:endParaRPr lang="en-US" altLang="zh-CN" sz="1500">
              <a:solidFill>
                <a:srgbClr val="7030A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3"/>
          <p:cNvSpPr/>
          <p:nvPr>
            <p:custDataLst>
              <p:tags r:id="rId1"/>
            </p:custDataLst>
          </p:nvPr>
        </p:nvSpPr>
        <p:spPr bwMode="auto">
          <a:xfrm>
            <a:off x="3436948" y="3746522"/>
            <a:ext cx="4966007" cy="501535"/>
          </a:xfrm>
          <a:custGeom>
            <a:avLst/>
            <a:gdLst>
              <a:gd name="T0" fmla="*/ 3020 w 3020"/>
              <a:gd name="T1" fmla="*/ 152 h 305"/>
              <a:gd name="T2" fmla="*/ 2825 w 3020"/>
              <a:gd name="T3" fmla="*/ 0 h 305"/>
              <a:gd name="T4" fmla="*/ 2825 w 3020"/>
              <a:gd name="T5" fmla="*/ 121 h 305"/>
              <a:gd name="T6" fmla="*/ 195 w 3020"/>
              <a:gd name="T7" fmla="*/ 121 h 305"/>
              <a:gd name="T8" fmla="*/ 195 w 3020"/>
              <a:gd name="T9" fmla="*/ 0 h 305"/>
              <a:gd name="T10" fmla="*/ 0 w 3020"/>
              <a:gd name="T11" fmla="*/ 152 h 305"/>
              <a:gd name="T12" fmla="*/ 195 w 3020"/>
              <a:gd name="T13" fmla="*/ 305 h 305"/>
              <a:gd name="T14" fmla="*/ 195 w 3020"/>
              <a:gd name="T15" fmla="*/ 196 h 305"/>
              <a:gd name="T16" fmla="*/ 2825 w 3020"/>
              <a:gd name="T17" fmla="*/ 196 h 305"/>
              <a:gd name="T18" fmla="*/ 2825 w 3020"/>
              <a:gd name="T19" fmla="*/ 305 h 305"/>
              <a:gd name="T20" fmla="*/ 3020 w 3020"/>
              <a:gd name="T21" fmla="*/ 15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20" h="305">
                <a:moveTo>
                  <a:pt x="3020" y="152"/>
                </a:moveTo>
                <a:lnTo>
                  <a:pt x="2825" y="0"/>
                </a:lnTo>
                <a:lnTo>
                  <a:pt x="2825" y="121"/>
                </a:lnTo>
                <a:lnTo>
                  <a:pt x="195" y="121"/>
                </a:lnTo>
                <a:lnTo>
                  <a:pt x="195" y="0"/>
                </a:lnTo>
                <a:lnTo>
                  <a:pt x="0" y="152"/>
                </a:lnTo>
                <a:lnTo>
                  <a:pt x="195" y="305"/>
                </a:lnTo>
                <a:lnTo>
                  <a:pt x="195" y="196"/>
                </a:lnTo>
                <a:lnTo>
                  <a:pt x="2825" y="196"/>
                </a:lnTo>
                <a:lnTo>
                  <a:pt x="2825" y="305"/>
                </a:lnTo>
                <a:lnTo>
                  <a:pt x="3020" y="152"/>
                </a:lnTo>
                <a:close/>
              </a:path>
            </a:pathLst>
          </a:custGeom>
          <a:solidFill>
            <a:srgbClr val="4D576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46" name="Freeform 4"/>
          <p:cNvSpPr/>
          <p:nvPr>
            <p:custDataLst>
              <p:tags r:id="rId2"/>
            </p:custDataLst>
          </p:nvPr>
        </p:nvSpPr>
        <p:spPr bwMode="auto">
          <a:xfrm>
            <a:off x="5670006" y="1513463"/>
            <a:ext cx="499890" cy="4967652"/>
          </a:xfrm>
          <a:custGeom>
            <a:avLst/>
            <a:gdLst>
              <a:gd name="T0" fmla="*/ 184 w 304"/>
              <a:gd name="T1" fmla="*/ 195 h 3021"/>
              <a:gd name="T2" fmla="*/ 304 w 304"/>
              <a:gd name="T3" fmla="*/ 195 h 3021"/>
              <a:gd name="T4" fmla="*/ 152 w 304"/>
              <a:gd name="T5" fmla="*/ 0 h 3021"/>
              <a:gd name="T6" fmla="*/ 0 w 304"/>
              <a:gd name="T7" fmla="*/ 195 h 3021"/>
              <a:gd name="T8" fmla="*/ 108 w 304"/>
              <a:gd name="T9" fmla="*/ 195 h 3021"/>
              <a:gd name="T10" fmla="*/ 108 w 304"/>
              <a:gd name="T11" fmla="*/ 2826 h 3021"/>
              <a:gd name="T12" fmla="*/ 0 w 304"/>
              <a:gd name="T13" fmla="*/ 2826 h 3021"/>
              <a:gd name="T14" fmla="*/ 152 w 304"/>
              <a:gd name="T15" fmla="*/ 3021 h 3021"/>
              <a:gd name="T16" fmla="*/ 304 w 304"/>
              <a:gd name="T17" fmla="*/ 2826 h 3021"/>
              <a:gd name="T18" fmla="*/ 184 w 304"/>
              <a:gd name="T19" fmla="*/ 2826 h 3021"/>
              <a:gd name="T20" fmla="*/ 184 w 304"/>
              <a:gd name="T21" fmla="*/ 195 h 3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" h="3021">
                <a:moveTo>
                  <a:pt x="184" y="195"/>
                </a:moveTo>
                <a:lnTo>
                  <a:pt x="304" y="195"/>
                </a:lnTo>
                <a:lnTo>
                  <a:pt x="152" y="0"/>
                </a:lnTo>
                <a:lnTo>
                  <a:pt x="0" y="195"/>
                </a:lnTo>
                <a:lnTo>
                  <a:pt x="108" y="195"/>
                </a:lnTo>
                <a:lnTo>
                  <a:pt x="108" y="2826"/>
                </a:lnTo>
                <a:lnTo>
                  <a:pt x="0" y="2826"/>
                </a:lnTo>
                <a:lnTo>
                  <a:pt x="152" y="3021"/>
                </a:lnTo>
                <a:lnTo>
                  <a:pt x="304" y="2826"/>
                </a:lnTo>
                <a:lnTo>
                  <a:pt x="184" y="2826"/>
                </a:lnTo>
                <a:lnTo>
                  <a:pt x="184" y="195"/>
                </a:lnTo>
                <a:close/>
              </a:path>
            </a:pathLst>
          </a:custGeom>
          <a:solidFill>
            <a:srgbClr val="4D576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49" name="Rounded Rectangle 7"/>
          <p:cNvSpPr/>
          <p:nvPr>
            <p:custDataLst>
              <p:tags r:id="rId3"/>
            </p:custDataLst>
          </p:nvPr>
        </p:nvSpPr>
        <p:spPr>
          <a:xfrm>
            <a:off x="3987318" y="2050829"/>
            <a:ext cx="1737300" cy="1737300"/>
          </a:xfrm>
          <a:prstGeom prst="roundRect">
            <a:avLst/>
          </a:prstGeom>
          <a:solidFill>
            <a:srgbClr val="963A8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>
            <p:custDataLst>
              <p:tags r:id="rId4"/>
            </p:custDataLst>
          </p:nvPr>
        </p:nvSpPr>
        <p:spPr>
          <a:xfrm>
            <a:off x="4207739" y="2579024"/>
            <a:ext cx="1376009" cy="534699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rPr>
              <a:t>S</a:t>
            </a:r>
            <a:endParaRPr lang="en-US" altLang="zh-CN" sz="6000" b="1" spc="300">
              <a:solidFill>
                <a:sysClr val="window" lastClr="FFFFFF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53" name="Rounded Rectangle 12"/>
          <p:cNvSpPr/>
          <p:nvPr>
            <p:custDataLst>
              <p:tags r:id="rId5"/>
            </p:custDataLst>
          </p:nvPr>
        </p:nvSpPr>
        <p:spPr>
          <a:xfrm>
            <a:off x="6104579" y="2037676"/>
            <a:ext cx="1737300" cy="173730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>
            <p:custDataLst>
              <p:tags r:id="rId6"/>
            </p:custDataLst>
          </p:nvPr>
        </p:nvSpPr>
        <p:spPr>
          <a:xfrm>
            <a:off x="6289407" y="2578389"/>
            <a:ext cx="1376009" cy="534699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rPr>
              <a:t>W</a:t>
            </a:r>
            <a:endParaRPr lang="en-US" altLang="zh-CN" sz="6000" b="1" spc="300">
              <a:solidFill>
                <a:sysClr val="window" lastClr="FFFFFF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57" name="Rounded Rectangle 17"/>
          <p:cNvSpPr/>
          <p:nvPr>
            <p:custDataLst>
              <p:tags r:id="rId7"/>
            </p:custDataLst>
          </p:nvPr>
        </p:nvSpPr>
        <p:spPr>
          <a:xfrm>
            <a:off x="3987184" y="4238584"/>
            <a:ext cx="1737300" cy="173730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>
            <p:custDataLst>
              <p:tags r:id="rId8"/>
            </p:custDataLst>
          </p:nvPr>
        </p:nvSpPr>
        <p:spPr>
          <a:xfrm>
            <a:off x="4201005" y="4789127"/>
            <a:ext cx="1376009" cy="534699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rPr>
              <a:t>O</a:t>
            </a:r>
            <a:endParaRPr lang="en-US" altLang="zh-CN" sz="6000" b="1" spc="300">
              <a:solidFill>
                <a:sysClr val="window" lastClr="FFFFFF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61" name="Rounded Rectangle 22"/>
          <p:cNvSpPr/>
          <p:nvPr>
            <p:custDataLst>
              <p:tags r:id="rId9"/>
            </p:custDataLst>
          </p:nvPr>
        </p:nvSpPr>
        <p:spPr>
          <a:xfrm>
            <a:off x="6091424" y="4238903"/>
            <a:ext cx="1737300" cy="1737301"/>
          </a:xfrm>
          <a:prstGeom prst="roundRect">
            <a:avLst/>
          </a:prstGeom>
          <a:solidFill>
            <a:srgbClr val="963A8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>
            <p:custDataLst>
              <p:tags r:id="rId10"/>
            </p:custDataLst>
          </p:nvPr>
        </p:nvSpPr>
        <p:spPr>
          <a:xfrm>
            <a:off x="6284959" y="4782142"/>
            <a:ext cx="1376009" cy="534699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rPr>
              <a:t>T</a:t>
            </a:r>
            <a:endParaRPr lang="en-US" altLang="zh-CN" sz="6000" b="1" spc="300">
              <a:solidFill>
                <a:sysClr val="window" lastClr="FFFFFF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sp>
        <p:nvSpPr>
          <p:cNvPr id="80" name="Rectangle 79"/>
          <p:cNvSpPr/>
          <p:nvPr>
            <p:custDataLst>
              <p:tags r:id="rId11"/>
            </p:custDataLst>
          </p:nvPr>
        </p:nvSpPr>
        <p:spPr>
          <a:xfrm>
            <a:off x="232410" y="2202180"/>
            <a:ext cx="4223385" cy="1894205"/>
          </a:xfrm>
          <a:prstGeom prst="rect">
            <a:avLst/>
          </a:prstGeom>
        </p:spPr>
        <p:txBody>
          <a:bodyPr wrap="square" lIns="90000" tIns="0" rIns="90000" bIns="46800">
            <a:noAutofit/>
            <a:scene3d>
              <a:camera prst="orthographicFront"/>
              <a:lightRig rig="threePt" dir="t"/>
            </a:scene3d>
          </a:bodyPr>
          <a:lstStyle/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F</a:t>
            </a: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irst-mover advantage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Application of advanced technology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M</a:t>
            </a: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onitor</a:t>
            </a: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ing</a:t>
            </a: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in real time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171450" indent="-1714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</p:txBody>
      </p:sp>
      <p:sp>
        <p:nvSpPr>
          <p:cNvPr id="82" name="Rectangle 81"/>
          <p:cNvSpPr/>
          <p:nvPr>
            <p:custDataLst>
              <p:tags r:id="rId12"/>
            </p:custDataLst>
          </p:nvPr>
        </p:nvSpPr>
        <p:spPr>
          <a:xfrm>
            <a:off x="167640" y="4388485"/>
            <a:ext cx="3940810" cy="730885"/>
          </a:xfrm>
          <a:prstGeom prst="rect">
            <a:avLst/>
          </a:prstGeom>
        </p:spPr>
        <p:txBody>
          <a:bodyPr wrap="square" lIns="90000" tIns="0" rIns="90000" bIns="46800">
            <a:noAutofit/>
            <a:scene3d>
              <a:camera prst="orthographicFront"/>
              <a:lightRig rig="threePt" dir="t"/>
            </a:scene3d>
          </a:bodyPr>
          <a:lstStyle/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Hard targets for enterprise emission reduction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Few existing competitors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Possibility of government support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</p:txBody>
      </p:sp>
      <p:sp>
        <p:nvSpPr>
          <p:cNvPr id="84" name="Rectangle 83"/>
          <p:cNvSpPr/>
          <p:nvPr>
            <p:custDataLst>
              <p:tags r:id="rId13"/>
            </p:custDataLst>
          </p:nvPr>
        </p:nvSpPr>
        <p:spPr>
          <a:xfrm>
            <a:off x="8153400" y="2202180"/>
            <a:ext cx="3747135" cy="730885"/>
          </a:xfrm>
          <a:prstGeom prst="rect">
            <a:avLst/>
          </a:prstGeom>
        </p:spPr>
        <p:txBody>
          <a:bodyPr wrap="square" lIns="90000" tIns="0" rIns="90000" bIns="46800">
            <a:noAutofit/>
          </a:bodyPr>
          <a:lstStyle/>
          <a:p>
            <a:pPr marL="285750" indent="-285750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High e</a:t>
            </a: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xpert team salary and scientific research cost</a:t>
            </a:r>
            <a:endParaRPr lang="zh-CN" altLang="en-US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algn="l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I</a:t>
            </a:r>
            <a:r>
              <a:rPr lang="zh-CN" altLang="en-US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nadequate effectiveness</a:t>
            </a:r>
            <a:r>
              <a:rPr lang="en-US" altLang="zh-CN" sz="16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and accuracy at present</a:t>
            </a:r>
            <a:endParaRPr lang="en-US" altLang="zh-CN" sz="16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</p:txBody>
      </p:sp>
      <p:sp>
        <p:nvSpPr>
          <p:cNvPr id="86" name="Rectangle 85"/>
          <p:cNvSpPr/>
          <p:nvPr>
            <p:custDataLst>
              <p:tags r:id="rId14"/>
            </p:custDataLst>
          </p:nvPr>
        </p:nvSpPr>
        <p:spPr>
          <a:xfrm>
            <a:off x="8153400" y="4388485"/>
            <a:ext cx="3841750" cy="1704975"/>
          </a:xfrm>
          <a:prstGeom prst="rect">
            <a:avLst/>
          </a:prstGeom>
        </p:spPr>
        <p:txBody>
          <a:bodyPr wrap="square" lIns="90000" tIns="0" rIns="90000" bIns="46800">
            <a:normAutofit fontScale="25000" lnSpcReduction="20000"/>
          </a:bodyPr>
          <a:lstStyle/>
          <a:p>
            <a:pPr marL="285750" indent="-285750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</a:t>
            </a:r>
            <a:r>
              <a:rPr lang="en-US" altLang="zh-CN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L</a:t>
            </a:r>
            <a:r>
              <a:rPr lang="zh-CN" altLang="en-US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osses</a:t>
            </a:r>
            <a:r>
              <a:rPr lang="en-US" altLang="zh-CN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a</a:t>
            </a:r>
            <a:r>
              <a:rPr lang="zh-CN" altLang="en-US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t the initial stage of</a:t>
            </a:r>
            <a:r>
              <a:rPr lang="en-US" altLang="zh-CN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product launch</a:t>
            </a:r>
            <a:endParaRPr lang="zh-CN" altLang="en-US" sz="64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defTabSz="571500">
              <a:lnSpc>
                <a:spcPct val="120000"/>
              </a:lnSpc>
              <a:spcAft>
                <a:spcPts val="625"/>
              </a:spcAft>
              <a:buFont typeface="Wingdings" panose="05000000000000000000" charset="0"/>
              <a:buChar char="l"/>
            </a:pPr>
            <a:r>
              <a:rPr lang="zh-CN" altLang="en-US" sz="6400" spc="15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charset="-122"/>
                <a:cs typeface="微软雅黑" charset="-122"/>
                <a:sym typeface="Arial" panose="020B0604020202020204" pitchFamily="34" charset="0"/>
              </a:rPr>
              <a:t> Competitors launch homogeneous services to occupy market share</a:t>
            </a:r>
            <a:endParaRPr lang="zh-CN" altLang="en-US" sz="64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  <a:p>
            <a:pPr marL="285750" indent="-285750" defTabSz="571500">
              <a:lnSpc>
                <a:spcPct val="120000"/>
              </a:lnSpc>
              <a:spcAft>
                <a:spcPts val="625"/>
              </a:spcAft>
            </a:pPr>
            <a:endParaRPr lang="zh-CN" altLang="en-US" sz="6400" spc="15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微软雅黑" charset="-122"/>
              <a:cs typeface="微软雅黑" charset="-122"/>
              <a:sym typeface="Arial" panose="020B0604020202020204" pitchFamily="34" charset="0"/>
            </a:endParaRPr>
          </a:p>
        </p:txBody>
      </p:sp>
      <p:sp>
        <p:nvSpPr>
          <p:cNvPr id="42" name="Title 1"/>
          <p:cNvSpPr txBox="1"/>
          <p:nvPr>
            <p:custDataLst>
              <p:tags r:id="rId15"/>
            </p:custDataLst>
          </p:nvPr>
        </p:nvSpPr>
        <p:spPr>
          <a:xfrm>
            <a:off x="3745563" y="634499"/>
            <a:ext cx="4700544" cy="746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微软雅黑" charset="-122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3600" b="1" spc="300">
                <a:solidFill>
                  <a:srgbClr val="963A89"/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rPr>
              <a:t>SWOT Analysis</a:t>
            </a:r>
            <a:endParaRPr lang="en-US" altLang="zh-CN" sz="3600" b="1" spc="300">
              <a:solidFill>
                <a:srgbClr val="963A89"/>
              </a:solidFill>
              <a:latin typeface="Arial" panose="020B0604020202020204" pitchFamily="34" charset="0"/>
              <a:ea typeface="微软雅黑" charset="-122"/>
              <a:sym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>
            <p:custDataLst>
              <p:tags r:id="rId16"/>
            </p:custDataLst>
          </p:nvPr>
        </p:nvGrpSpPr>
        <p:grpSpPr>
          <a:xfrm>
            <a:off x="3271330" y="781590"/>
            <a:ext cx="340133" cy="402569"/>
            <a:chOff x="4902132" y="609462"/>
            <a:chExt cx="340133" cy="402569"/>
          </a:xfrm>
          <a:solidFill>
            <a:sysClr val="window" lastClr="FFFFFF">
              <a:lumMod val="85000"/>
            </a:sysClr>
          </a:solidFill>
        </p:grpSpPr>
        <p:sp>
          <p:nvSpPr>
            <p:cNvPr id="55" name="矩形 54"/>
            <p:cNvSpPr/>
            <p:nvPr>
              <p:custDataLst>
                <p:tags r:id="rId17"/>
              </p:custDataLst>
            </p:nvPr>
          </p:nvSpPr>
          <p:spPr>
            <a:xfrm>
              <a:off x="5190410" y="609462"/>
              <a:ext cx="51855" cy="40256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18"/>
              </p:custDataLst>
            </p:nvPr>
          </p:nvSpPr>
          <p:spPr>
            <a:xfrm>
              <a:off x="5047863" y="735806"/>
              <a:ext cx="50102" cy="27622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19"/>
              </p:custDataLst>
            </p:nvPr>
          </p:nvSpPr>
          <p:spPr>
            <a:xfrm>
              <a:off x="4902132" y="852488"/>
              <a:ext cx="51855" cy="159543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0"/>
            </p:custDataLst>
          </p:nvPr>
        </p:nvGrpSpPr>
        <p:grpSpPr>
          <a:xfrm>
            <a:off x="8562425" y="772064"/>
            <a:ext cx="340133" cy="402569"/>
            <a:chOff x="3268272" y="1083754"/>
            <a:chExt cx="340133" cy="402569"/>
          </a:xfrm>
          <a:solidFill>
            <a:sysClr val="window" lastClr="FFFFFF">
              <a:lumMod val="85000"/>
            </a:sysClr>
          </a:solidFill>
        </p:grpSpPr>
        <p:sp>
          <p:nvSpPr>
            <p:cNvPr id="48" name="矩形 47"/>
            <p:cNvSpPr/>
            <p:nvPr>
              <p:custDataLst>
                <p:tags r:id="rId21"/>
              </p:custDataLst>
            </p:nvPr>
          </p:nvSpPr>
          <p:spPr>
            <a:xfrm>
              <a:off x="3268272" y="1083754"/>
              <a:ext cx="51855" cy="40256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22"/>
              </p:custDataLst>
            </p:nvPr>
          </p:nvSpPr>
          <p:spPr>
            <a:xfrm>
              <a:off x="3414003" y="1210098"/>
              <a:ext cx="49922" cy="27622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23"/>
              </p:custDataLst>
            </p:nvPr>
          </p:nvSpPr>
          <p:spPr>
            <a:xfrm>
              <a:off x="3556550" y="1326780"/>
              <a:ext cx="51855" cy="159543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6057" y="81553"/>
            <a:ext cx="3687727" cy="553085"/>
            <a:chOff x="8124121" y="618763"/>
            <a:chExt cx="3687727" cy="553085"/>
          </a:xfrm>
        </p:grpSpPr>
        <p:sp>
          <p:nvSpPr>
            <p:cNvPr id="2" name="文本框 1"/>
            <p:cNvSpPr txBox="1"/>
            <p:nvPr/>
          </p:nvSpPr>
          <p:spPr>
            <a:xfrm>
              <a:off x="8124403" y="741953"/>
              <a:ext cx="368744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Business Analysis- 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3806825" y="239395"/>
            <a:ext cx="223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SWOT Analysis</a:t>
            </a:r>
            <a:endParaRPr lang="en-US" altLang="zh-CN">
              <a:solidFill>
                <a:schemeClr val="bg2">
                  <a:lumMod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  <a:endParaRPr lang="en-US" altLang="zh-CN"/>
          </a:p>
        </p:txBody>
      </p:sp>
    </p:spTree>
    <p:custDataLst>
      <p:tags r:id="rId24"/>
    </p:custDataLst>
  </p:cSld>
  <p:clrMapOvr>
    <a:masterClrMapping/>
  </p:clrMapOvr>
  <p:transition spd="slow" advTm="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2"/>
          <p:cNvSpPr/>
          <p:nvPr/>
        </p:nvSpPr>
        <p:spPr bwMode="auto">
          <a:xfrm>
            <a:off x="4708890" y="2540506"/>
            <a:ext cx="1134280" cy="2110501"/>
          </a:xfrm>
          <a:custGeom>
            <a:avLst/>
            <a:gdLst>
              <a:gd name="T0" fmla="*/ 792 w 792"/>
              <a:gd name="T1" fmla="*/ 1302 h 1474"/>
              <a:gd name="T2" fmla="*/ 149 w 792"/>
              <a:gd name="T3" fmla="*/ 1185 h 1474"/>
              <a:gd name="T4" fmla="*/ 29 w 792"/>
              <a:gd name="T5" fmla="*/ 717 h 1474"/>
              <a:gd name="T6" fmla="*/ 179 w 792"/>
              <a:gd name="T7" fmla="*/ 73 h 1474"/>
              <a:gd name="T8" fmla="*/ 608 w 792"/>
              <a:gd name="T9" fmla="*/ 33 h 1474"/>
              <a:gd name="T10" fmla="*/ 239 w 792"/>
              <a:gd name="T11" fmla="*/ 966 h 1474"/>
              <a:gd name="T12" fmla="*/ 758 w 792"/>
              <a:gd name="T13" fmla="*/ 1290 h 1474"/>
              <a:gd name="T14" fmla="*/ 792 w 792"/>
              <a:gd name="T15" fmla="*/ 1302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2" h="1474">
                <a:moveTo>
                  <a:pt x="792" y="1302"/>
                </a:moveTo>
                <a:cubicBezTo>
                  <a:pt x="792" y="1302"/>
                  <a:pt x="365" y="1459"/>
                  <a:pt x="149" y="1185"/>
                </a:cubicBezTo>
                <a:cubicBezTo>
                  <a:pt x="52" y="1062"/>
                  <a:pt x="54" y="905"/>
                  <a:pt x="29" y="717"/>
                </a:cubicBezTo>
                <a:cubicBezTo>
                  <a:pt x="0" y="495"/>
                  <a:pt x="95" y="219"/>
                  <a:pt x="179" y="73"/>
                </a:cubicBezTo>
                <a:cubicBezTo>
                  <a:pt x="179" y="73"/>
                  <a:pt x="352" y="0"/>
                  <a:pt x="608" y="33"/>
                </a:cubicBezTo>
                <a:cubicBezTo>
                  <a:pt x="608" y="33"/>
                  <a:pt x="216" y="534"/>
                  <a:pt x="239" y="966"/>
                </a:cubicBezTo>
                <a:cubicBezTo>
                  <a:pt x="239" y="966"/>
                  <a:pt x="232" y="1474"/>
                  <a:pt x="758" y="1290"/>
                </a:cubicBezTo>
                <a:lnTo>
                  <a:pt x="792" y="1302"/>
                </a:lnTo>
                <a:close/>
              </a:path>
            </a:pathLst>
          </a:custGeom>
          <a:solidFill>
            <a:srgbClr val="89437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Group 77"/>
          <p:cNvGrpSpPr/>
          <p:nvPr/>
        </p:nvGrpSpPr>
        <p:grpSpPr>
          <a:xfrm>
            <a:off x="4442428" y="1818636"/>
            <a:ext cx="2664015" cy="2733659"/>
            <a:chOff x="2983887" y="2297131"/>
            <a:chExt cx="2930416" cy="3007025"/>
          </a:xfrm>
        </p:grpSpPr>
        <p:sp>
          <p:nvSpPr>
            <p:cNvPr id="9" name="Freeform 45"/>
            <p:cNvSpPr/>
            <p:nvPr/>
          </p:nvSpPr>
          <p:spPr bwMode="auto">
            <a:xfrm>
              <a:off x="2983887" y="3338331"/>
              <a:ext cx="408354" cy="836025"/>
            </a:xfrm>
            <a:custGeom>
              <a:avLst/>
              <a:gdLst>
                <a:gd name="T0" fmla="*/ 215 w 259"/>
                <a:gd name="T1" fmla="*/ 0 h 531"/>
                <a:gd name="T2" fmla="*/ 218 w 259"/>
                <a:gd name="T3" fmla="*/ 531 h 531"/>
                <a:gd name="T4" fmla="*/ 259 w 259"/>
                <a:gd name="T5" fmla="*/ 199 h 531"/>
                <a:gd name="T6" fmla="*/ 215 w 259"/>
                <a:gd name="T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531">
                  <a:moveTo>
                    <a:pt x="215" y="0"/>
                  </a:moveTo>
                  <a:cubicBezTo>
                    <a:pt x="106" y="87"/>
                    <a:pt x="0" y="257"/>
                    <a:pt x="218" y="531"/>
                  </a:cubicBezTo>
                  <a:cubicBezTo>
                    <a:pt x="202" y="384"/>
                    <a:pt x="259" y="199"/>
                    <a:pt x="259" y="199"/>
                  </a:cubicBezTo>
                  <a:cubicBezTo>
                    <a:pt x="207" y="139"/>
                    <a:pt x="215" y="0"/>
                    <a:pt x="215" y="0"/>
                  </a:cubicBezTo>
                  <a:close/>
                </a:path>
              </a:pathLst>
            </a:custGeom>
            <a:solidFill>
              <a:srgbClr val="DE473E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46"/>
            <p:cNvSpPr/>
            <p:nvPr/>
          </p:nvSpPr>
          <p:spPr bwMode="auto">
            <a:xfrm>
              <a:off x="3699337" y="4878482"/>
              <a:ext cx="774739" cy="425674"/>
            </a:xfrm>
            <a:custGeom>
              <a:avLst/>
              <a:gdLst>
                <a:gd name="T0" fmla="*/ 0 w 492"/>
                <a:gd name="T1" fmla="*/ 0 h 270"/>
                <a:gd name="T2" fmla="*/ 492 w 492"/>
                <a:gd name="T3" fmla="*/ 155 h 270"/>
                <a:gd name="T4" fmla="*/ 208 w 492"/>
                <a:gd name="T5" fmla="*/ 11 h 270"/>
                <a:gd name="T6" fmla="*/ 0 w 492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70">
                  <a:moveTo>
                    <a:pt x="0" y="0"/>
                  </a:moveTo>
                  <a:cubicBezTo>
                    <a:pt x="47" y="132"/>
                    <a:pt x="161" y="270"/>
                    <a:pt x="492" y="155"/>
                  </a:cubicBezTo>
                  <a:cubicBezTo>
                    <a:pt x="362" y="106"/>
                    <a:pt x="208" y="11"/>
                    <a:pt x="208" y="11"/>
                  </a:cubicBezTo>
                  <a:cubicBezTo>
                    <a:pt x="134" y="4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894379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47"/>
            <p:cNvSpPr/>
            <p:nvPr/>
          </p:nvSpPr>
          <p:spPr bwMode="auto">
            <a:xfrm>
              <a:off x="3869206" y="2297131"/>
              <a:ext cx="798720" cy="645505"/>
            </a:xfrm>
            <a:custGeom>
              <a:avLst/>
              <a:gdLst>
                <a:gd name="T0" fmla="*/ 507 w 507"/>
                <a:gd name="T1" fmla="*/ 133 h 410"/>
                <a:gd name="T2" fmla="*/ 0 w 507"/>
                <a:gd name="T3" fmla="*/ 304 h 410"/>
                <a:gd name="T4" fmla="*/ 328 w 507"/>
                <a:gd name="T5" fmla="*/ 239 h 410"/>
                <a:gd name="T6" fmla="*/ 507 w 507"/>
                <a:gd name="T7" fmla="*/ 13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410">
                  <a:moveTo>
                    <a:pt x="507" y="133"/>
                  </a:moveTo>
                  <a:cubicBezTo>
                    <a:pt x="384" y="53"/>
                    <a:pt x="200" y="0"/>
                    <a:pt x="0" y="304"/>
                  </a:cubicBezTo>
                  <a:cubicBezTo>
                    <a:pt x="238" y="410"/>
                    <a:pt x="328" y="239"/>
                    <a:pt x="328" y="239"/>
                  </a:cubicBezTo>
                  <a:cubicBezTo>
                    <a:pt x="369" y="171"/>
                    <a:pt x="507" y="133"/>
                    <a:pt x="507" y="133"/>
                  </a:cubicBezTo>
                  <a:close/>
                </a:path>
              </a:pathLst>
            </a:custGeom>
            <a:solidFill>
              <a:srgbClr val="FEA321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5374051" y="2868692"/>
              <a:ext cx="540252" cy="648835"/>
            </a:xfrm>
            <a:custGeom>
              <a:avLst/>
              <a:gdLst>
                <a:gd name="T0" fmla="*/ 309 w 343"/>
                <a:gd name="T1" fmla="*/ 412 h 412"/>
                <a:gd name="T2" fmla="*/ 0 w 343"/>
                <a:gd name="T3" fmla="*/ 0 h 412"/>
                <a:gd name="T4" fmla="*/ 159 w 343"/>
                <a:gd name="T5" fmla="*/ 289 h 412"/>
                <a:gd name="T6" fmla="*/ 309 w 343"/>
                <a:gd name="T7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412">
                  <a:moveTo>
                    <a:pt x="309" y="412"/>
                  </a:moveTo>
                  <a:cubicBezTo>
                    <a:pt x="343" y="306"/>
                    <a:pt x="336" y="98"/>
                    <a:pt x="0" y="0"/>
                  </a:cubicBezTo>
                  <a:cubicBezTo>
                    <a:pt x="46" y="153"/>
                    <a:pt x="56" y="215"/>
                    <a:pt x="159" y="289"/>
                  </a:cubicBezTo>
                  <a:cubicBezTo>
                    <a:pt x="237" y="308"/>
                    <a:pt x="309" y="411"/>
                    <a:pt x="309" y="412"/>
                  </a:cubicBezTo>
                  <a:close/>
                </a:path>
              </a:pathLst>
            </a:custGeom>
            <a:solidFill>
              <a:srgbClr val="47ACB4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49"/>
            <p:cNvSpPr/>
            <p:nvPr/>
          </p:nvSpPr>
          <p:spPr bwMode="auto">
            <a:xfrm>
              <a:off x="5271463" y="4355550"/>
              <a:ext cx="482296" cy="634845"/>
            </a:xfrm>
            <a:custGeom>
              <a:avLst/>
              <a:gdLst>
                <a:gd name="T0" fmla="*/ 0 w 306"/>
                <a:gd name="T1" fmla="*/ 403 h 403"/>
                <a:gd name="T2" fmla="*/ 294 w 306"/>
                <a:gd name="T3" fmla="*/ 0 h 403"/>
                <a:gd name="T4" fmla="*/ 78 w 306"/>
                <a:gd name="T5" fmla="*/ 219 h 403"/>
                <a:gd name="T6" fmla="*/ 0 w 306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403">
                  <a:moveTo>
                    <a:pt x="0" y="403"/>
                  </a:moveTo>
                  <a:cubicBezTo>
                    <a:pt x="140" y="398"/>
                    <a:pt x="306" y="350"/>
                    <a:pt x="294" y="0"/>
                  </a:cubicBezTo>
                  <a:cubicBezTo>
                    <a:pt x="228" y="64"/>
                    <a:pt x="78" y="219"/>
                    <a:pt x="78" y="219"/>
                  </a:cubicBezTo>
                  <a:cubicBezTo>
                    <a:pt x="84" y="298"/>
                    <a:pt x="0" y="403"/>
                    <a:pt x="0" y="403"/>
                  </a:cubicBezTo>
                  <a:close/>
                </a:path>
              </a:pathLst>
            </a:custGeom>
            <a:solidFill>
              <a:srgbClr val="454054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Freeform 51"/>
          <p:cNvSpPr/>
          <p:nvPr/>
        </p:nvSpPr>
        <p:spPr bwMode="auto">
          <a:xfrm>
            <a:off x="4263776" y="2145051"/>
            <a:ext cx="2135330" cy="1433445"/>
          </a:xfrm>
          <a:custGeom>
            <a:avLst/>
            <a:gdLst>
              <a:gd name="T0" fmla="*/ 341 w 1491"/>
              <a:gd name="T1" fmla="*/ 1001 h 1001"/>
              <a:gd name="T2" fmla="*/ 235 w 1491"/>
              <a:gd name="T3" fmla="*/ 356 h 1001"/>
              <a:gd name="T4" fmla="*/ 665 w 1491"/>
              <a:gd name="T5" fmla="*/ 80 h 1001"/>
              <a:gd name="T6" fmla="*/ 1324 w 1491"/>
              <a:gd name="T7" fmla="*/ 30 h 1001"/>
              <a:gd name="T8" fmla="*/ 1491 w 1491"/>
              <a:gd name="T9" fmla="*/ 412 h 1001"/>
              <a:gd name="T10" fmla="*/ 473 w 1491"/>
              <a:gd name="T11" fmla="*/ 360 h 1001"/>
              <a:gd name="T12" fmla="*/ 347 w 1491"/>
              <a:gd name="T13" fmla="*/ 966 h 1001"/>
              <a:gd name="T14" fmla="*/ 341 w 1491"/>
              <a:gd name="T15" fmla="*/ 100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1" h="1001">
                <a:moveTo>
                  <a:pt x="341" y="1001"/>
                </a:moveTo>
                <a:cubicBezTo>
                  <a:pt x="341" y="1001"/>
                  <a:pt x="48" y="651"/>
                  <a:pt x="235" y="356"/>
                </a:cubicBezTo>
                <a:cubicBezTo>
                  <a:pt x="319" y="225"/>
                  <a:pt x="482" y="135"/>
                  <a:pt x="665" y="80"/>
                </a:cubicBezTo>
                <a:cubicBezTo>
                  <a:pt x="891" y="13"/>
                  <a:pt x="1158" y="0"/>
                  <a:pt x="1324" y="30"/>
                </a:cubicBezTo>
                <a:cubicBezTo>
                  <a:pt x="1324" y="30"/>
                  <a:pt x="1462" y="194"/>
                  <a:pt x="1491" y="412"/>
                </a:cubicBezTo>
                <a:cubicBezTo>
                  <a:pt x="1491" y="412"/>
                  <a:pt x="847" y="221"/>
                  <a:pt x="473" y="360"/>
                </a:cubicBezTo>
                <a:cubicBezTo>
                  <a:pt x="473" y="360"/>
                  <a:pt x="0" y="531"/>
                  <a:pt x="347" y="966"/>
                </a:cubicBezTo>
                <a:lnTo>
                  <a:pt x="341" y="1001"/>
                </a:lnTo>
                <a:close/>
              </a:path>
            </a:pathLst>
          </a:custGeom>
          <a:solidFill>
            <a:srgbClr val="DE47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Line 50"/>
          <p:cNvSpPr>
            <a:spLocks noChangeShapeType="1"/>
          </p:cNvSpPr>
          <p:nvPr/>
        </p:nvSpPr>
        <p:spPr bwMode="auto">
          <a:xfrm>
            <a:off x="6305844" y="3574257"/>
            <a:ext cx="0" cy="0"/>
          </a:xfrm>
          <a:prstGeom prst="line">
            <a:avLst/>
          </a:prstGeom>
          <a:noFill/>
          <a:ln w="14288" cap="flat">
            <a:solidFill>
              <a:srgbClr val="ED1C2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Line 54"/>
          <p:cNvSpPr>
            <a:spLocks noChangeShapeType="1"/>
          </p:cNvSpPr>
          <p:nvPr/>
        </p:nvSpPr>
        <p:spPr bwMode="auto">
          <a:xfrm>
            <a:off x="5323569" y="3224829"/>
            <a:ext cx="0" cy="0"/>
          </a:xfrm>
          <a:prstGeom prst="line">
            <a:avLst/>
          </a:prstGeom>
          <a:noFill/>
          <a:ln w="14288" cap="flat">
            <a:solidFill>
              <a:srgbClr val="ED1C2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Freeform 56"/>
          <p:cNvSpPr/>
          <p:nvPr/>
        </p:nvSpPr>
        <p:spPr bwMode="auto">
          <a:xfrm>
            <a:off x="5035305" y="3310823"/>
            <a:ext cx="2006338" cy="1208163"/>
          </a:xfrm>
          <a:custGeom>
            <a:avLst/>
            <a:gdLst>
              <a:gd name="T0" fmla="*/ 1353 w 1401"/>
              <a:gd name="T1" fmla="*/ 229 h 844"/>
              <a:gd name="T2" fmla="*/ 1075 w 1401"/>
              <a:gd name="T3" fmla="*/ 789 h 844"/>
              <a:gd name="T4" fmla="*/ 551 w 1401"/>
              <a:gd name="T5" fmla="*/ 761 h 844"/>
              <a:gd name="T6" fmla="*/ 9 w 1401"/>
              <a:gd name="T7" fmla="*/ 419 h 844"/>
              <a:gd name="T8" fmla="*/ 88 w 1401"/>
              <a:gd name="T9" fmla="*/ 0 h 844"/>
              <a:gd name="T10" fmla="*/ 863 w 1401"/>
              <a:gd name="T11" fmla="*/ 641 h 844"/>
              <a:gd name="T12" fmla="*/ 1329 w 1401"/>
              <a:gd name="T13" fmla="*/ 260 h 844"/>
              <a:gd name="T14" fmla="*/ 1353 w 1401"/>
              <a:gd name="T15" fmla="*/ 229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1" h="844">
                <a:moveTo>
                  <a:pt x="1353" y="229"/>
                </a:moveTo>
                <a:cubicBezTo>
                  <a:pt x="1353" y="229"/>
                  <a:pt x="1401" y="664"/>
                  <a:pt x="1075" y="789"/>
                </a:cubicBezTo>
                <a:cubicBezTo>
                  <a:pt x="929" y="844"/>
                  <a:pt x="730" y="826"/>
                  <a:pt x="551" y="761"/>
                </a:cubicBezTo>
                <a:cubicBezTo>
                  <a:pt x="329" y="680"/>
                  <a:pt x="123" y="543"/>
                  <a:pt x="9" y="419"/>
                </a:cubicBezTo>
                <a:cubicBezTo>
                  <a:pt x="9" y="419"/>
                  <a:pt x="0" y="167"/>
                  <a:pt x="88" y="0"/>
                </a:cubicBezTo>
                <a:cubicBezTo>
                  <a:pt x="88" y="0"/>
                  <a:pt x="480" y="528"/>
                  <a:pt x="863" y="641"/>
                </a:cubicBezTo>
                <a:cubicBezTo>
                  <a:pt x="863" y="641"/>
                  <a:pt x="1347" y="817"/>
                  <a:pt x="1329" y="260"/>
                </a:cubicBezTo>
                <a:lnTo>
                  <a:pt x="1353" y="229"/>
                </a:lnTo>
                <a:close/>
              </a:path>
            </a:pathLst>
          </a:custGeom>
          <a:solidFill>
            <a:srgbClr val="4540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Freeform 55"/>
          <p:cNvSpPr/>
          <p:nvPr/>
        </p:nvSpPr>
        <p:spPr bwMode="auto">
          <a:xfrm>
            <a:off x="5752936" y="2283733"/>
            <a:ext cx="1626630" cy="1947596"/>
          </a:xfrm>
          <a:custGeom>
            <a:avLst/>
            <a:gdLst>
              <a:gd name="T0" fmla="*/ 575 w 1136"/>
              <a:gd name="T1" fmla="*/ 0 h 1360"/>
              <a:gd name="T2" fmla="*/ 1047 w 1136"/>
              <a:gd name="T3" fmla="*/ 496 h 1360"/>
              <a:gd name="T4" fmla="*/ 847 w 1136"/>
              <a:gd name="T5" fmla="*/ 962 h 1360"/>
              <a:gd name="T6" fmla="*/ 368 w 1136"/>
              <a:gd name="T7" fmla="*/ 1360 h 1360"/>
              <a:gd name="T8" fmla="*/ 0 w 1136"/>
              <a:gd name="T9" fmla="*/ 1149 h 1360"/>
              <a:gd name="T10" fmla="*/ 833 w 1136"/>
              <a:gd name="T11" fmla="*/ 612 h 1360"/>
              <a:gd name="T12" fmla="*/ 602 w 1136"/>
              <a:gd name="T13" fmla="*/ 43 h 1360"/>
              <a:gd name="T14" fmla="*/ 575 w 1136"/>
              <a:gd name="T15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6" h="1360">
                <a:moveTo>
                  <a:pt x="575" y="0"/>
                </a:moveTo>
                <a:cubicBezTo>
                  <a:pt x="575" y="0"/>
                  <a:pt x="1043" y="109"/>
                  <a:pt x="1047" y="496"/>
                </a:cubicBezTo>
                <a:cubicBezTo>
                  <a:pt x="1049" y="651"/>
                  <a:pt x="965" y="812"/>
                  <a:pt x="847" y="962"/>
                </a:cubicBezTo>
                <a:cubicBezTo>
                  <a:pt x="702" y="1147"/>
                  <a:pt x="521" y="1290"/>
                  <a:pt x="368" y="1360"/>
                </a:cubicBezTo>
                <a:cubicBezTo>
                  <a:pt x="368" y="1360"/>
                  <a:pt x="118" y="1311"/>
                  <a:pt x="0" y="1149"/>
                </a:cubicBezTo>
                <a:cubicBezTo>
                  <a:pt x="0" y="1149"/>
                  <a:pt x="614" y="959"/>
                  <a:pt x="833" y="612"/>
                </a:cubicBezTo>
                <a:cubicBezTo>
                  <a:pt x="833" y="612"/>
                  <a:pt x="1136" y="198"/>
                  <a:pt x="602" y="43"/>
                </a:cubicBezTo>
                <a:lnTo>
                  <a:pt x="575" y="0"/>
                </a:lnTo>
                <a:close/>
              </a:path>
            </a:pathLst>
          </a:custGeom>
          <a:solidFill>
            <a:srgbClr val="47AC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Freeform 53"/>
          <p:cNvSpPr/>
          <p:nvPr/>
        </p:nvSpPr>
        <p:spPr bwMode="auto">
          <a:xfrm>
            <a:off x="5198816" y="1586693"/>
            <a:ext cx="1750171" cy="1991805"/>
          </a:xfrm>
          <a:custGeom>
            <a:avLst/>
            <a:gdLst>
              <a:gd name="T0" fmla="*/ 0 w 1222"/>
              <a:gd name="T1" fmla="*/ 477 h 1391"/>
              <a:gd name="T2" fmla="*/ 578 w 1222"/>
              <a:gd name="T3" fmla="*/ 178 h 1391"/>
              <a:gd name="T4" fmla="*/ 974 w 1222"/>
              <a:gd name="T5" fmla="*/ 500 h 1391"/>
              <a:gd name="T6" fmla="*/ 1222 w 1222"/>
              <a:gd name="T7" fmla="*/ 1099 h 1391"/>
              <a:gd name="T8" fmla="*/ 918 w 1222"/>
              <a:gd name="T9" fmla="*/ 1391 h 1391"/>
              <a:gd name="T10" fmla="*/ 648 w 1222"/>
              <a:gd name="T11" fmla="*/ 405 h 1391"/>
              <a:gd name="T12" fmla="*/ 37 w 1222"/>
              <a:gd name="T13" fmla="*/ 466 h 1391"/>
              <a:gd name="T14" fmla="*/ 0 w 1222"/>
              <a:gd name="T15" fmla="*/ 477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2" h="1391">
                <a:moveTo>
                  <a:pt x="0" y="477"/>
                </a:moveTo>
                <a:cubicBezTo>
                  <a:pt x="0" y="477"/>
                  <a:pt x="239" y="92"/>
                  <a:pt x="578" y="178"/>
                </a:cubicBezTo>
                <a:cubicBezTo>
                  <a:pt x="729" y="216"/>
                  <a:pt x="866" y="344"/>
                  <a:pt x="974" y="500"/>
                </a:cubicBezTo>
                <a:cubicBezTo>
                  <a:pt x="1109" y="694"/>
                  <a:pt x="1200" y="932"/>
                  <a:pt x="1222" y="1099"/>
                </a:cubicBezTo>
                <a:cubicBezTo>
                  <a:pt x="1222" y="1099"/>
                  <a:pt x="1133" y="1325"/>
                  <a:pt x="918" y="1391"/>
                </a:cubicBezTo>
                <a:cubicBezTo>
                  <a:pt x="918" y="1391"/>
                  <a:pt x="896" y="717"/>
                  <a:pt x="648" y="405"/>
                </a:cubicBezTo>
                <a:cubicBezTo>
                  <a:pt x="648" y="405"/>
                  <a:pt x="342" y="0"/>
                  <a:pt x="37" y="466"/>
                </a:cubicBezTo>
                <a:lnTo>
                  <a:pt x="0" y="477"/>
                </a:lnTo>
                <a:close/>
              </a:path>
            </a:pathLst>
          </a:custGeom>
          <a:solidFill>
            <a:srgbClr val="FEA32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Oval 74"/>
          <p:cNvSpPr/>
          <p:nvPr/>
        </p:nvSpPr>
        <p:spPr>
          <a:xfrm>
            <a:off x="4029488" y="2326354"/>
            <a:ext cx="539768" cy="5397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8100" dist="254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23" name="Oval 75"/>
          <p:cNvSpPr/>
          <p:nvPr/>
        </p:nvSpPr>
        <p:spPr>
          <a:xfrm>
            <a:off x="4076327" y="2373193"/>
            <a:ext cx="446089" cy="446089"/>
          </a:xfrm>
          <a:prstGeom prst="ellipse">
            <a:avLst/>
          </a:prstGeom>
          <a:solidFill>
            <a:srgbClr val="DE47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24" name="Freeform 86"/>
          <p:cNvSpPr/>
          <p:nvPr/>
        </p:nvSpPr>
        <p:spPr bwMode="auto">
          <a:xfrm>
            <a:off x="4059765" y="2922708"/>
            <a:ext cx="413573" cy="1353347"/>
          </a:xfrm>
          <a:custGeom>
            <a:avLst/>
            <a:gdLst>
              <a:gd name="T0" fmla="*/ 289 w 289"/>
              <a:gd name="T1" fmla="*/ 945 h 945"/>
              <a:gd name="T2" fmla="*/ 0 w 289"/>
              <a:gd name="T3" fmla="*/ 127 h 945"/>
              <a:gd name="T4" fmla="*/ 6 w 289"/>
              <a:gd name="T5" fmla="*/ 0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" h="945">
                <a:moveTo>
                  <a:pt x="289" y="945"/>
                </a:moveTo>
                <a:cubicBezTo>
                  <a:pt x="108" y="721"/>
                  <a:pt x="0" y="437"/>
                  <a:pt x="0" y="127"/>
                </a:cubicBezTo>
                <a:cubicBezTo>
                  <a:pt x="0" y="84"/>
                  <a:pt x="2" y="42"/>
                  <a:pt x="6" y="0"/>
                </a:cubicBezTo>
              </a:path>
            </a:pathLst>
          </a:custGeom>
          <a:noFill/>
          <a:ln w="12700" cap="flat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Freeform 87"/>
          <p:cNvSpPr/>
          <p:nvPr/>
        </p:nvSpPr>
        <p:spPr bwMode="auto">
          <a:xfrm>
            <a:off x="5051474" y="4803511"/>
            <a:ext cx="1396339" cy="150775"/>
          </a:xfrm>
          <a:custGeom>
            <a:avLst/>
            <a:gdLst>
              <a:gd name="T0" fmla="*/ 975 w 975"/>
              <a:gd name="T1" fmla="*/ 21 h 105"/>
              <a:gd name="T2" fmla="*/ 513 w 975"/>
              <a:gd name="T3" fmla="*/ 105 h 105"/>
              <a:gd name="T4" fmla="*/ 0 w 975"/>
              <a:gd name="T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5" h="105">
                <a:moveTo>
                  <a:pt x="975" y="21"/>
                </a:moveTo>
                <a:cubicBezTo>
                  <a:pt x="831" y="76"/>
                  <a:pt x="676" y="105"/>
                  <a:pt x="513" y="105"/>
                </a:cubicBezTo>
                <a:cubicBezTo>
                  <a:pt x="331" y="105"/>
                  <a:pt x="157" y="68"/>
                  <a:pt x="0" y="0"/>
                </a:cubicBezTo>
              </a:path>
            </a:pathLst>
          </a:custGeom>
          <a:noFill/>
          <a:ln w="12700" cap="flat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Freeform 88"/>
          <p:cNvSpPr/>
          <p:nvPr/>
        </p:nvSpPr>
        <p:spPr bwMode="auto">
          <a:xfrm>
            <a:off x="7145528" y="3072524"/>
            <a:ext cx="468070" cy="1321860"/>
          </a:xfrm>
          <a:custGeom>
            <a:avLst/>
            <a:gdLst>
              <a:gd name="T0" fmla="*/ 326 w 327"/>
              <a:gd name="T1" fmla="*/ 0 h 923"/>
              <a:gd name="T2" fmla="*/ 327 w 327"/>
              <a:gd name="T3" fmla="*/ 59 h 923"/>
              <a:gd name="T4" fmla="*/ 0 w 327"/>
              <a:gd name="T5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7" h="923">
                <a:moveTo>
                  <a:pt x="326" y="0"/>
                </a:moveTo>
                <a:cubicBezTo>
                  <a:pt x="327" y="19"/>
                  <a:pt x="327" y="39"/>
                  <a:pt x="327" y="59"/>
                </a:cubicBezTo>
                <a:cubicBezTo>
                  <a:pt x="327" y="390"/>
                  <a:pt x="204" y="693"/>
                  <a:pt x="0" y="923"/>
                </a:cubicBezTo>
              </a:path>
            </a:pathLst>
          </a:custGeom>
          <a:noFill/>
          <a:ln w="12700" cap="flat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89"/>
          <p:cNvSpPr/>
          <p:nvPr/>
        </p:nvSpPr>
        <p:spPr bwMode="auto">
          <a:xfrm>
            <a:off x="6358605" y="1515454"/>
            <a:ext cx="1129908" cy="864689"/>
          </a:xfrm>
          <a:custGeom>
            <a:avLst/>
            <a:gdLst>
              <a:gd name="T0" fmla="*/ 0 w 789"/>
              <a:gd name="T1" fmla="*/ 0 h 604"/>
              <a:gd name="T2" fmla="*/ 789 w 789"/>
              <a:gd name="T3" fmla="*/ 604 h 6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89" h="604">
                <a:moveTo>
                  <a:pt x="0" y="0"/>
                </a:moveTo>
                <a:cubicBezTo>
                  <a:pt x="335" y="90"/>
                  <a:pt x="618" y="311"/>
                  <a:pt x="789" y="604"/>
                </a:cubicBezTo>
              </a:path>
            </a:pathLst>
          </a:custGeom>
          <a:noFill/>
          <a:ln w="12700" cap="flat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Freeform 90"/>
          <p:cNvSpPr/>
          <p:nvPr/>
        </p:nvSpPr>
        <p:spPr bwMode="auto">
          <a:xfrm>
            <a:off x="4365536" y="1401333"/>
            <a:ext cx="1188529" cy="798269"/>
          </a:xfrm>
          <a:custGeom>
            <a:avLst/>
            <a:gdLst>
              <a:gd name="T0" fmla="*/ 0 w 811"/>
              <a:gd name="T1" fmla="*/ 562 h 562"/>
              <a:gd name="T2" fmla="*/ 811 w 811"/>
              <a:gd name="T3" fmla="*/ 0 h 56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11" h="562">
                <a:moveTo>
                  <a:pt x="0" y="562"/>
                </a:moveTo>
                <a:cubicBezTo>
                  <a:pt x="184" y="281"/>
                  <a:pt x="473" y="75"/>
                  <a:pt x="811" y="0"/>
                </a:cubicBezTo>
              </a:path>
            </a:pathLst>
          </a:custGeom>
          <a:noFill/>
          <a:ln w="12700" cap="flat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val 61"/>
          <p:cNvSpPr/>
          <p:nvPr/>
        </p:nvSpPr>
        <p:spPr>
          <a:xfrm>
            <a:off x="5727041" y="1210777"/>
            <a:ext cx="539768" cy="5397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8100" dist="254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30" name="Oval 62"/>
          <p:cNvSpPr/>
          <p:nvPr/>
        </p:nvSpPr>
        <p:spPr>
          <a:xfrm>
            <a:off x="5759901" y="1248877"/>
            <a:ext cx="446089" cy="446089"/>
          </a:xfrm>
          <a:prstGeom prst="ellipse">
            <a:avLst/>
          </a:prstGeom>
          <a:solidFill>
            <a:srgbClr val="FEA3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31" name="Oval 59"/>
          <p:cNvSpPr/>
          <p:nvPr/>
        </p:nvSpPr>
        <p:spPr>
          <a:xfrm>
            <a:off x="7434038" y="2471429"/>
            <a:ext cx="539768" cy="5397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8100" dist="254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32" name="Oval 60"/>
          <p:cNvSpPr/>
          <p:nvPr/>
        </p:nvSpPr>
        <p:spPr>
          <a:xfrm>
            <a:off x="7490707" y="2518268"/>
            <a:ext cx="446089" cy="446089"/>
          </a:xfrm>
          <a:prstGeom prst="ellipse">
            <a:avLst/>
          </a:prstGeom>
          <a:solidFill>
            <a:srgbClr val="47AC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grpSp>
        <p:nvGrpSpPr>
          <p:cNvPr id="33" name="Group 14"/>
          <p:cNvGrpSpPr/>
          <p:nvPr/>
        </p:nvGrpSpPr>
        <p:grpSpPr>
          <a:xfrm>
            <a:off x="4437032" y="4300265"/>
            <a:ext cx="539768" cy="539768"/>
            <a:chOff x="2439588" y="2833628"/>
            <a:chExt cx="405535" cy="405535"/>
          </a:xfrm>
        </p:grpSpPr>
        <p:sp>
          <p:nvSpPr>
            <p:cNvPr id="34" name="Oval 57"/>
            <p:cNvSpPr/>
            <p:nvPr/>
          </p:nvSpPr>
          <p:spPr>
            <a:xfrm>
              <a:off x="2439588" y="2833628"/>
              <a:ext cx="405535" cy="405535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25400" dir="5400000" algn="t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702030404030204"/>
              </a:endParaRPr>
            </a:p>
          </p:txBody>
        </p:sp>
        <p:sp>
          <p:nvSpPr>
            <p:cNvPr id="35" name="Oval 58"/>
            <p:cNvSpPr/>
            <p:nvPr/>
          </p:nvSpPr>
          <p:spPr>
            <a:xfrm>
              <a:off x="2474779" y="2868819"/>
              <a:ext cx="335153" cy="335153"/>
            </a:xfrm>
            <a:prstGeom prst="ellipse">
              <a:avLst/>
            </a:prstGeom>
            <a:solidFill>
              <a:srgbClr val="894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702030404030204"/>
              </a:endParaRPr>
            </a:p>
          </p:txBody>
        </p:sp>
      </p:grpSp>
      <p:sp>
        <p:nvSpPr>
          <p:cNvPr id="36" name="Oval 55"/>
          <p:cNvSpPr/>
          <p:nvPr/>
        </p:nvSpPr>
        <p:spPr>
          <a:xfrm>
            <a:off x="6596762" y="4412602"/>
            <a:ext cx="539768" cy="53976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8100" dist="25400" dir="5400000" algn="t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37" name="Oval 56"/>
          <p:cNvSpPr/>
          <p:nvPr/>
        </p:nvSpPr>
        <p:spPr>
          <a:xfrm>
            <a:off x="6643601" y="4469278"/>
            <a:ext cx="446089" cy="446089"/>
          </a:xfrm>
          <a:prstGeom prst="ellipse">
            <a:avLst/>
          </a:prstGeom>
          <a:solidFill>
            <a:srgbClr val="45405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702030404030204"/>
            </a:endParaRPr>
          </a:p>
        </p:txBody>
      </p:sp>
      <p:sp>
        <p:nvSpPr>
          <p:cNvPr id="38" name="TextBox 53"/>
          <p:cNvSpPr txBox="1"/>
          <p:nvPr/>
        </p:nvSpPr>
        <p:spPr>
          <a:xfrm>
            <a:off x="5374574" y="180175"/>
            <a:ext cx="2040650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1400" b="1" kern="0" dirty="0">
                <a:solidFill>
                  <a:srgbClr val="FEA321"/>
                </a:solidFill>
              </a:rPr>
              <a:t>BUYERS </a:t>
            </a:r>
            <a:endParaRPr lang="en-US" sz="1400" b="1" kern="0" dirty="0">
              <a:solidFill>
                <a:srgbClr val="FEA321"/>
              </a:solidFill>
            </a:endParaRPr>
          </a:p>
        </p:txBody>
      </p:sp>
      <p:sp>
        <p:nvSpPr>
          <p:cNvPr id="39" name="TextBox 54"/>
          <p:cNvSpPr txBox="1"/>
          <p:nvPr/>
        </p:nvSpPr>
        <p:spPr>
          <a:xfrm>
            <a:off x="5826809" y="502621"/>
            <a:ext cx="5877836" cy="172354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 the savage growth stage, suppliers rely on the trust of buyers, so buyers have strong bargaining power. 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When more competitors appear, 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the bargaining power of buyers will increase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       on the whole, but the bargaining power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           of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high-quality suppliers </a:t>
            </a:r>
            <a:r>
              <a:rPr lang="en-US" altLang="zh-CN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is expected to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decrease.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TextBox 51"/>
          <p:cNvSpPr txBox="1"/>
          <p:nvPr/>
        </p:nvSpPr>
        <p:spPr>
          <a:xfrm>
            <a:off x="1766806" y="1349862"/>
            <a:ext cx="24873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r">
              <a:defRPr/>
            </a:pPr>
            <a:r>
              <a:rPr lang="en-US" sz="1400" b="1" kern="0" dirty="0">
                <a:solidFill>
                  <a:srgbClr val="DE473E"/>
                </a:solidFill>
              </a:rPr>
              <a:t>POTENTIAL NEW ENTRY</a:t>
            </a:r>
            <a:endParaRPr lang="en-US" sz="1400" b="1" kern="0" dirty="0">
              <a:solidFill>
                <a:srgbClr val="DE473E"/>
              </a:solidFill>
            </a:endParaRPr>
          </a:p>
        </p:txBody>
      </p:sp>
      <p:sp>
        <p:nvSpPr>
          <p:cNvPr id="41" name="TextBox 52"/>
          <p:cNvSpPr txBox="1"/>
          <p:nvPr/>
        </p:nvSpPr>
        <p:spPr>
          <a:xfrm>
            <a:off x="146685" y="1774825"/>
            <a:ext cx="3726180" cy="19697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New suppliers have lower prices and more innovative content, and the platform may cannibalize the existing market share.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New monitoring models driven by new technologies may wash out existing models and cause industry reshuffle.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TextBox 49"/>
          <p:cNvSpPr txBox="1"/>
          <p:nvPr/>
        </p:nvSpPr>
        <p:spPr>
          <a:xfrm>
            <a:off x="2005114" y="4227485"/>
            <a:ext cx="2309219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just">
              <a:defRPr/>
            </a:pPr>
            <a:r>
              <a:rPr lang="en-US" sz="1400" b="1" kern="0" dirty="0">
                <a:solidFill>
                  <a:srgbClr val="894379"/>
                </a:solidFill>
              </a:rPr>
              <a:t>COMPETITIVE RIVALRY</a:t>
            </a:r>
            <a:endParaRPr lang="en-US" sz="1400" b="1" kern="0" dirty="0">
              <a:solidFill>
                <a:srgbClr val="894379"/>
              </a:solidFill>
            </a:endParaRPr>
          </a:p>
        </p:txBody>
      </p:sp>
      <p:sp>
        <p:nvSpPr>
          <p:cNvPr id="43" name="TextBox 50"/>
          <p:cNvSpPr txBox="1"/>
          <p:nvPr/>
        </p:nvSpPr>
        <p:spPr>
          <a:xfrm>
            <a:off x="161927" y="4851353"/>
            <a:ext cx="6761632" cy="172354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xisting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 platforms use 4G and IoT technology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Our company uses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5G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&amp;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personalized daily carbon emission detection 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links with the community 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The precision, complexity and operability of monitoring technology determine the competitiveness of enterprises. Perfect and mature technology can occupy a large number of market shares.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4" name="TextBox 47"/>
          <p:cNvSpPr txBox="1"/>
          <p:nvPr/>
        </p:nvSpPr>
        <p:spPr>
          <a:xfrm>
            <a:off x="8265808" y="2336217"/>
            <a:ext cx="1413700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1400" b="1" kern="0" dirty="0">
                <a:solidFill>
                  <a:srgbClr val="47ACB4"/>
                </a:solidFill>
              </a:rPr>
              <a:t>SUBSTITUTES</a:t>
            </a:r>
            <a:endParaRPr lang="en-US" sz="1400" b="1" kern="0" dirty="0">
              <a:solidFill>
                <a:srgbClr val="47ACB4"/>
              </a:solidFill>
            </a:endParaRPr>
          </a:p>
        </p:txBody>
      </p:sp>
      <p:sp>
        <p:nvSpPr>
          <p:cNvPr id="45" name="TextBox 48"/>
          <p:cNvSpPr txBox="1"/>
          <p:nvPr/>
        </p:nvSpPr>
        <p:spPr>
          <a:xfrm>
            <a:off x="8265808" y="2646248"/>
            <a:ext cx="3780571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US" altLang="zh-CN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There are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few alternatives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the platform model.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914400">
              <a:defRPr/>
            </a:pPr>
            <a:r>
              <a:rPr lang="en-US" altLang="zh-CN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·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 combination of online and offline Internet platform model is expected to be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the general trend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50792" y="4247825"/>
            <a:ext cx="1361624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sz="1600" b="1" kern="0" dirty="0"/>
              <a:t>SUPPLIERS</a:t>
            </a:r>
            <a:endParaRPr lang="en-US" sz="1600" b="1" kern="0" dirty="0"/>
          </a:p>
        </p:txBody>
      </p:sp>
      <p:sp>
        <p:nvSpPr>
          <p:cNvPr id="47" name="TextBox 46"/>
          <p:cNvSpPr txBox="1"/>
          <p:nvPr/>
        </p:nvSpPr>
        <p:spPr>
          <a:xfrm>
            <a:off x="7424904" y="4605132"/>
            <a:ext cx="4426820" cy="19697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 the early stage, customers lack trust and suppliers have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weak bargaining power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 the later stage, the demand of power enterprises for high-quality CO2 monitoring platform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increases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but the homogenization is serious, and the platform 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with mature technology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comes to the forefront.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8" name="Group 108"/>
          <p:cNvGrpSpPr/>
          <p:nvPr/>
        </p:nvGrpSpPr>
        <p:grpSpPr>
          <a:xfrm>
            <a:off x="5834820" y="1318981"/>
            <a:ext cx="266724" cy="269183"/>
            <a:chOff x="4841876" y="3990976"/>
            <a:chExt cx="344488" cy="347663"/>
          </a:xfrm>
        </p:grpSpPr>
        <p:sp>
          <p:nvSpPr>
            <p:cNvPr id="49" name="Rectangle 143"/>
            <p:cNvSpPr>
              <a:spLocks noChangeArrowheads="1"/>
            </p:cNvSpPr>
            <p:nvPr/>
          </p:nvSpPr>
          <p:spPr bwMode="auto">
            <a:xfrm>
              <a:off x="4841876" y="4187826"/>
              <a:ext cx="60325" cy="120650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0" name="Freeform 144"/>
            <p:cNvSpPr/>
            <p:nvPr/>
          </p:nvSpPr>
          <p:spPr bwMode="auto">
            <a:xfrm>
              <a:off x="4902201" y="4229101"/>
              <a:ext cx="284163" cy="109538"/>
            </a:xfrm>
            <a:custGeom>
              <a:avLst/>
              <a:gdLst>
                <a:gd name="T0" fmla="*/ 0 w 76"/>
                <a:gd name="T1" fmla="*/ 15 h 29"/>
                <a:gd name="T2" fmla="*/ 76 w 76"/>
                <a:gd name="T3" fmla="*/ 5 h 29"/>
                <a:gd name="T4" fmla="*/ 64 w 76"/>
                <a:gd name="T5" fmla="*/ 1 h 29"/>
                <a:gd name="T6" fmla="*/ 46 w 76"/>
                <a:gd name="T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9">
                  <a:moveTo>
                    <a:pt x="0" y="15"/>
                  </a:moveTo>
                  <a:cubicBezTo>
                    <a:pt x="42" y="29"/>
                    <a:pt x="28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1" name="Freeform 145"/>
            <p:cNvSpPr/>
            <p:nvPr/>
          </p:nvSpPr>
          <p:spPr bwMode="auto">
            <a:xfrm>
              <a:off x="4902201" y="4202114"/>
              <a:ext cx="179388" cy="60325"/>
            </a:xfrm>
            <a:custGeom>
              <a:avLst/>
              <a:gdLst>
                <a:gd name="T0" fmla="*/ 0 w 48"/>
                <a:gd name="T1" fmla="*/ 0 h 16"/>
                <a:gd name="T2" fmla="*/ 12 w 48"/>
                <a:gd name="T3" fmla="*/ 0 h 16"/>
                <a:gd name="T4" fmla="*/ 30 w 48"/>
                <a:gd name="T5" fmla="*/ 8 h 16"/>
                <a:gd name="T6" fmla="*/ 42 w 48"/>
                <a:gd name="T7" fmla="*/ 8 h 16"/>
                <a:gd name="T8" fmla="*/ 42 w 48"/>
                <a:gd name="T9" fmla="*/ 16 h 16"/>
                <a:gd name="T10" fmla="*/ 20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2" name="Oval 146"/>
            <p:cNvSpPr>
              <a:spLocks noChangeArrowheads="1"/>
            </p:cNvSpPr>
            <p:nvPr/>
          </p:nvSpPr>
          <p:spPr bwMode="auto">
            <a:xfrm>
              <a:off x="5051426" y="3990976"/>
              <a:ext cx="90488" cy="904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3" name="Oval 147"/>
            <p:cNvSpPr>
              <a:spLocks noChangeArrowheads="1"/>
            </p:cNvSpPr>
            <p:nvPr/>
          </p:nvSpPr>
          <p:spPr bwMode="auto">
            <a:xfrm>
              <a:off x="4976813" y="4097339"/>
              <a:ext cx="90488" cy="904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4" name="Line 148"/>
            <p:cNvSpPr>
              <a:spLocks noChangeShapeType="1"/>
            </p:cNvSpPr>
            <p:nvPr/>
          </p:nvSpPr>
          <p:spPr bwMode="auto">
            <a:xfrm>
              <a:off x="5021263" y="412750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5" name="Line 149"/>
            <p:cNvSpPr>
              <a:spLocks noChangeShapeType="1"/>
            </p:cNvSpPr>
            <p:nvPr/>
          </p:nvSpPr>
          <p:spPr bwMode="auto">
            <a:xfrm>
              <a:off x="5097463" y="4021139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56" name="Group 116"/>
          <p:cNvGrpSpPr/>
          <p:nvPr/>
        </p:nvGrpSpPr>
        <p:grpSpPr>
          <a:xfrm flipV="1">
            <a:off x="7581995" y="2615256"/>
            <a:ext cx="263508" cy="212785"/>
            <a:chOff x="4122738" y="2941638"/>
            <a:chExt cx="338138" cy="273050"/>
          </a:xfrm>
        </p:grpSpPr>
        <p:sp>
          <p:nvSpPr>
            <p:cNvPr id="57" name="Freeform 5"/>
            <p:cNvSpPr/>
            <p:nvPr/>
          </p:nvSpPr>
          <p:spPr bwMode="auto">
            <a:xfrm>
              <a:off x="4122738" y="3055938"/>
              <a:ext cx="90488" cy="60325"/>
            </a:xfrm>
            <a:custGeom>
              <a:avLst/>
              <a:gdLst>
                <a:gd name="T0" fmla="*/ 0 w 57"/>
                <a:gd name="T1" fmla="*/ 0 h 38"/>
                <a:gd name="T2" fmla="*/ 26 w 57"/>
                <a:gd name="T3" fmla="*/ 38 h 38"/>
                <a:gd name="T4" fmla="*/ 57 w 57"/>
                <a:gd name="T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8">
                  <a:moveTo>
                    <a:pt x="0" y="0"/>
                  </a:moveTo>
                  <a:lnTo>
                    <a:pt x="26" y="38"/>
                  </a:lnTo>
                  <a:lnTo>
                    <a:pt x="57" y="2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8" name="Freeform 6"/>
            <p:cNvSpPr/>
            <p:nvPr/>
          </p:nvSpPr>
          <p:spPr bwMode="auto">
            <a:xfrm>
              <a:off x="4370388" y="3055938"/>
              <a:ext cx="90488" cy="63500"/>
            </a:xfrm>
            <a:custGeom>
              <a:avLst/>
              <a:gdLst>
                <a:gd name="T0" fmla="*/ 57 w 57"/>
                <a:gd name="T1" fmla="*/ 40 h 40"/>
                <a:gd name="T2" fmla="*/ 31 w 57"/>
                <a:gd name="T3" fmla="*/ 0 h 40"/>
                <a:gd name="T4" fmla="*/ 0 w 57"/>
                <a:gd name="T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40">
                  <a:moveTo>
                    <a:pt x="57" y="40"/>
                  </a:moveTo>
                  <a:lnTo>
                    <a:pt x="31" y="0"/>
                  </a:lnTo>
                  <a:lnTo>
                    <a:pt x="0" y="38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59" name="Freeform 7"/>
            <p:cNvSpPr/>
            <p:nvPr/>
          </p:nvSpPr>
          <p:spPr bwMode="auto">
            <a:xfrm>
              <a:off x="4202113" y="3059113"/>
              <a:ext cx="228600" cy="155575"/>
            </a:xfrm>
            <a:custGeom>
              <a:avLst/>
              <a:gdLst>
                <a:gd name="T0" fmla="*/ 58 w 61"/>
                <a:gd name="T1" fmla="*/ 0 h 41"/>
                <a:gd name="T2" fmla="*/ 32 w 61"/>
                <a:gd name="T3" fmla="*/ 38 h 41"/>
                <a:gd name="T4" fmla="*/ 0 w 61"/>
                <a:gd name="T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41">
                  <a:moveTo>
                    <a:pt x="58" y="0"/>
                  </a:moveTo>
                  <a:cubicBezTo>
                    <a:pt x="61" y="17"/>
                    <a:pt x="49" y="34"/>
                    <a:pt x="32" y="38"/>
                  </a:cubicBezTo>
                  <a:cubicBezTo>
                    <a:pt x="20" y="41"/>
                    <a:pt x="8" y="38"/>
                    <a:pt x="0" y="3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0" name="Freeform 8"/>
            <p:cNvSpPr/>
            <p:nvPr/>
          </p:nvSpPr>
          <p:spPr bwMode="auto">
            <a:xfrm>
              <a:off x="4144963" y="2941638"/>
              <a:ext cx="241300" cy="174625"/>
            </a:xfrm>
            <a:custGeom>
              <a:avLst/>
              <a:gdLst>
                <a:gd name="T0" fmla="*/ 5 w 64"/>
                <a:gd name="T1" fmla="*/ 46 h 46"/>
                <a:gd name="T2" fmla="*/ 31 w 64"/>
                <a:gd name="T3" fmla="*/ 3 h 46"/>
                <a:gd name="T4" fmla="*/ 64 w 64"/>
                <a:gd name="T5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46">
                  <a:moveTo>
                    <a:pt x="5" y="46"/>
                  </a:moveTo>
                  <a:cubicBezTo>
                    <a:pt x="0" y="27"/>
                    <a:pt x="13" y="8"/>
                    <a:pt x="31" y="3"/>
                  </a:cubicBezTo>
                  <a:cubicBezTo>
                    <a:pt x="44" y="0"/>
                    <a:pt x="56" y="5"/>
                    <a:pt x="6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61" name="Group 121"/>
          <p:cNvGrpSpPr/>
          <p:nvPr/>
        </p:nvGrpSpPr>
        <p:grpSpPr>
          <a:xfrm>
            <a:off x="6721141" y="4564171"/>
            <a:ext cx="291008" cy="256302"/>
            <a:chOff x="2678113" y="2924176"/>
            <a:chExt cx="346075" cy="304801"/>
          </a:xfrm>
        </p:grpSpPr>
        <p:sp>
          <p:nvSpPr>
            <p:cNvPr id="62" name="Rectangle 112"/>
            <p:cNvSpPr>
              <a:spLocks noChangeArrowheads="1"/>
            </p:cNvSpPr>
            <p:nvPr/>
          </p:nvSpPr>
          <p:spPr bwMode="auto">
            <a:xfrm>
              <a:off x="2963863" y="3074989"/>
              <a:ext cx="60325" cy="120650"/>
            </a:xfrm>
            <a:prstGeom prst="rect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3" name="Freeform 113"/>
            <p:cNvSpPr/>
            <p:nvPr/>
          </p:nvSpPr>
          <p:spPr bwMode="auto">
            <a:xfrm>
              <a:off x="2678113" y="3116264"/>
              <a:ext cx="285750" cy="112713"/>
            </a:xfrm>
            <a:custGeom>
              <a:avLst/>
              <a:gdLst>
                <a:gd name="T0" fmla="*/ 76 w 76"/>
                <a:gd name="T1" fmla="*/ 16 h 30"/>
                <a:gd name="T2" fmla="*/ 0 w 76"/>
                <a:gd name="T3" fmla="*/ 6 h 30"/>
                <a:gd name="T4" fmla="*/ 12 w 76"/>
                <a:gd name="T5" fmla="*/ 2 h 30"/>
                <a:gd name="T6" fmla="*/ 29 w 76"/>
                <a:gd name="T7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30">
                  <a:moveTo>
                    <a:pt x="76" y="16"/>
                  </a:moveTo>
                  <a:cubicBezTo>
                    <a:pt x="34" y="30"/>
                    <a:pt x="48" y="30"/>
                    <a:pt x="0" y="6"/>
                  </a:cubicBezTo>
                  <a:cubicBezTo>
                    <a:pt x="4" y="1"/>
                    <a:pt x="8" y="0"/>
                    <a:pt x="12" y="2"/>
                  </a:cubicBezTo>
                  <a:cubicBezTo>
                    <a:pt x="29" y="7"/>
                    <a:pt x="29" y="7"/>
                    <a:pt x="29" y="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4" name="Freeform 114"/>
            <p:cNvSpPr/>
            <p:nvPr/>
          </p:nvSpPr>
          <p:spPr bwMode="auto">
            <a:xfrm>
              <a:off x="2782888" y="3090864"/>
              <a:ext cx="180975" cy="60325"/>
            </a:xfrm>
            <a:custGeom>
              <a:avLst/>
              <a:gdLst>
                <a:gd name="T0" fmla="*/ 48 w 48"/>
                <a:gd name="T1" fmla="*/ 0 h 16"/>
                <a:gd name="T2" fmla="*/ 36 w 48"/>
                <a:gd name="T3" fmla="*/ 0 h 16"/>
                <a:gd name="T4" fmla="*/ 18 w 48"/>
                <a:gd name="T5" fmla="*/ 8 h 16"/>
                <a:gd name="T6" fmla="*/ 4 w 48"/>
                <a:gd name="T7" fmla="*/ 8 h 16"/>
                <a:gd name="T8" fmla="*/ 4 w 48"/>
                <a:gd name="T9" fmla="*/ 16 h 16"/>
                <a:gd name="T10" fmla="*/ 26 w 4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6">
                  <a:moveTo>
                    <a:pt x="48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7" y="0"/>
                    <a:pt x="20" y="8"/>
                    <a:pt x="18" y="8"/>
                  </a:cubicBezTo>
                  <a:cubicBezTo>
                    <a:pt x="18" y="8"/>
                    <a:pt x="12" y="8"/>
                    <a:pt x="4" y="8"/>
                  </a:cubicBezTo>
                  <a:cubicBezTo>
                    <a:pt x="0" y="8"/>
                    <a:pt x="0" y="16"/>
                    <a:pt x="4" y="16"/>
                  </a:cubicBezTo>
                  <a:cubicBezTo>
                    <a:pt x="26" y="16"/>
                    <a:pt x="26" y="16"/>
                    <a:pt x="26" y="16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5" name="Freeform 115"/>
            <p:cNvSpPr/>
            <p:nvPr/>
          </p:nvSpPr>
          <p:spPr bwMode="auto">
            <a:xfrm>
              <a:off x="2722563" y="2924176"/>
              <a:ext cx="211138" cy="200025"/>
            </a:xfrm>
            <a:custGeom>
              <a:avLst/>
              <a:gdLst>
                <a:gd name="T0" fmla="*/ 133 w 133"/>
                <a:gd name="T1" fmla="*/ 105 h 126"/>
                <a:gd name="T2" fmla="*/ 133 w 133"/>
                <a:gd name="T3" fmla="*/ 0 h 126"/>
                <a:gd name="T4" fmla="*/ 0 w 133"/>
                <a:gd name="T5" fmla="*/ 0 h 126"/>
                <a:gd name="T6" fmla="*/ 0 w 133"/>
                <a:gd name="T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6">
                  <a:moveTo>
                    <a:pt x="133" y="105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6" name="Freeform 116"/>
            <p:cNvSpPr/>
            <p:nvPr/>
          </p:nvSpPr>
          <p:spPr bwMode="auto">
            <a:xfrm>
              <a:off x="2782888" y="2924176"/>
              <a:ext cx="90488" cy="120650"/>
            </a:xfrm>
            <a:custGeom>
              <a:avLst/>
              <a:gdLst>
                <a:gd name="T0" fmla="*/ 0 w 57"/>
                <a:gd name="T1" fmla="*/ 0 h 76"/>
                <a:gd name="T2" fmla="*/ 0 w 57"/>
                <a:gd name="T3" fmla="*/ 76 h 76"/>
                <a:gd name="T4" fmla="*/ 28 w 57"/>
                <a:gd name="T5" fmla="*/ 52 h 76"/>
                <a:gd name="T6" fmla="*/ 57 w 57"/>
                <a:gd name="T7" fmla="*/ 76 h 76"/>
                <a:gd name="T8" fmla="*/ 57 w 57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6">
                  <a:moveTo>
                    <a:pt x="0" y="0"/>
                  </a:moveTo>
                  <a:lnTo>
                    <a:pt x="0" y="76"/>
                  </a:lnTo>
                  <a:lnTo>
                    <a:pt x="28" y="52"/>
                  </a:lnTo>
                  <a:lnTo>
                    <a:pt x="57" y="76"/>
                  </a:lnTo>
                  <a:lnTo>
                    <a:pt x="57" y="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67" name="Group 127"/>
          <p:cNvGrpSpPr/>
          <p:nvPr/>
        </p:nvGrpSpPr>
        <p:grpSpPr>
          <a:xfrm>
            <a:off x="4516596" y="4548080"/>
            <a:ext cx="301374" cy="223600"/>
            <a:chOff x="3705225" y="2940050"/>
            <a:chExt cx="344488" cy="255588"/>
          </a:xfrm>
        </p:grpSpPr>
        <p:sp>
          <p:nvSpPr>
            <p:cNvPr id="68" name="Rectangle 314"/>
            <p:cNvSpPr>
              <a:spLocks noChangeArrowheads="1"/>
            </p:cNvSpPr>
            <p:nvPr/>
          </p:nvSpPr>
          <p:spPr bwMode="auto">
            <a:xfrm>
              <a:off x="3705225" y="3060700"/>
              <a:ext cx="104775" cy="134938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69" name="Rectangle 315"/>
            <p:cNvSpPr>
              <a:spLocks noChangeArrowheads="1"/>
            </p:cNvSpPr>
            <p:nvPr/>
          </p:nvSpPr>
          <p:spPr bwMode="auto">
            <a:xfrm>
              <a:off x="3944938" y="3060700"/>
              <a:ext cx="104775" cy="134938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0" name="Rectangle 316"/>
            <p:cNvSpPr>
              <a:spLocks noChangeArrowheads="1"/>
            </p:cNvSpPr>
            <p:nvPr/>
          </p:nvSpPr>
          <p:spPr bwMode="auto">
            <a:xfrm>
              <a:off x="3810000" y="2986088"/>
              <a:ext cx="134938" cy="209550"/>
            </a:xfrm>
            <a:prstGeom prst="rect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1" name="Freeform 317"/>
            <p:cNvSpPr/>
            <p:nvPr/>
          </p:nvSpPr>
          <p:spPr bwMode="auto">
            <a:xfrm>
              <a:off x="3944938" y="3016250"/>
              <a:ext cx="104775" cy="44450"/>
            </a:xfrm>
            <a:custGeom>
              <a:avLst/>
              <a:gdLst>
                <a:gd name="T0" fmla="*/ 0 w 66"/>
                <a:gd name="T1" fmla="*/ 0 h 28"/>
                <a:gd name="T2" fmla="*/ 52 w 66"/>
                <a:gd name="T3" fmla="*/ 0 h 28"/>
                <a:gd name="T4" fmla="*/ 66 w 66"/>
                <a:gd name="T5" fmla="*/ 28 h 28"/>
                <a:gd name="T6" fmla="*/ 0 w 66"/>
                <a:gd name="T7" fmla="*/ 28 h 28"/>
                <a:gd name="T8" fmla="*/ 0 w 6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8">
                  <a:moveTo>
                    <a:pt x="0" y="0"/>
                  </a:moveTo>
                  <a:lnTo>
                    <a:pt x="52" y="0"/>
                  </a:lnTo>
                  <a:lnTo>
                    <a:pt x="66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2" name="Freeform 318"/>
            <p:cNvSpPr/>
            <p:nvPr/>
          </p:nvSpPr>
          <p:spPr bwMode="auto">
            <a:xfrm>
              <a:off x="3705225" y="3016250"/>
              <a:ext cx="104775" cy="44450"/>
            </a:xfrm>
            <a:custGeom>
              <a:avLst/>
              <a:gdLst>
                <a:gd name="T0" fmla="*/ 66 w 66"/>
                <a:gd name="T1" fmla="*/ 0 h 28"/>
                <a:gd name="T2" fmla="*/ 14 w 66"/>
                <a:gd name="T3" fmla="*/ 0 h 28"/>
                <a:gd name="T4" fmla="*/ 0 w 66"/>
                <a:gd name="T5" fmla="*/ 28 h 28"/>
                <a:gd name="T6" fmla="*/ 66 w 66"/>
                <a:gd name="T7" fmla="*/ 28 h 28"/>
                <a:gd name="T8" fmla="*/ 66 w 6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8">
                  <a:moveTo>
                    <a:pt x="66" y="0"/>
                  </a:moveTo>
                  <a:lnTo>
                    <a:pt x="14" y="0"/>
                  </a:lnTo>
                  <a:lnTo>
                    <a:pt x="0" y="28"/>
                  </a:lnTo>
                  <a:lnTo>
                    <a:pt x="66" y="28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3" name="Freeform 319"/>
            <p:cNvSpPr/>
            <p:nvPr/>
          </p:nvSpPr>
          <p:spPr bwMode="auto">
            <a:xfrm>
              <a:off x="3810000" y="2940050"/>
              <a:ext cx="134938" cy="46038"/>
            </a:xfrm>
            <a:custGeom>
              <a:avLst/>
              <a:gdLst>
                <a:gd name="T0" fmla="*/ 0 w 85"/>
                <a:gd name="T1" fmla="*/ 29 h 29"/>
                <a:gd name="T2" fmla="*/ 14 w 85"/>
                <a:gd name="T3" fmla="*/ 0 h 29"/>
                <a:gd name="T4" fmla="*/ 71 w 85"/>
                <a:gd name="T5" fmla="*/ 0 h 29"/>
                <a:gd name="T6" fmla="*/ 85 w 85"/>
                <a:gd name="T7" fmla="*/ 29 h 29"/>
                <a:gd name="T8" fmla="*/ 0 w 85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9">
                  <a:moveTo>
                    <a:pt x="0" y="29"/>
                  </a:moveTo>
                  <a:lnTo>
                    <a:pt x="14" y="0"/>
                  </a:lnTo>
                  <a:lnTo>
                    <a:pt x="71" y="0"/>
                  </a:lnTo>
                  <a:lnTo>
                    <a:pt x="85" y="29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4" name="Freeform 320"/>
            <p:cNvSpPr/>
            <p:nvPr/>
          </p:nvSpPr>
          <p:spPr bwMode="auto">
            <a:xfrm>
              <a:off x="3870325" y="3052763"/>
              <a:ext cx="7938" cy="76200"/>
            </a:xfrm>
            <a:custGeom>
              <a:avLst/>
              <a:gdLst>
                <a:gd name="T0" fmla="*/ 5 w 5"/>
                <a:gd name="T1" fmla="*/ 48 h 48"/>
                <a:gd name="T2" fmla="*/ 5 w 5"/>
                <a:gd name="T3" fmla="*/ 0 h 48"/>
                <a:gd name="T4" fmla="*/ 0 w 5"/>
                <a:gd name="T5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8">
                  <a:moveTo>
                    <a:pt x="5" y="48"/>
                  </a:move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5" name="Freeform 321"/>
            <p:cNvSpPr/>
            <p:nvPr/>
          </p:nvSpPr>
          <p:spPr bwMode="auto">
            <a:xfrm>
              <a:off x="3741738" y="3098800"/>
              <a:ext cx="30163" cy="60325"/>
            </a:xfrm>
            <a:custGeom>
              <a:avLst/>
              <a:gdLst>
                <a:gd name="T0" fmla="*/ 1 w 8"/>
                <a:gd name="T1" fmla="*/ 4 h 16"/>
                <a:gd name="T2" fmla="*/ 4 w 8"/>
                <a:gd name="T3" fmla="*/ 0 h 16"/>
                <a:gd name="T4" fmla="*/ 8 w 8"/>
                <a:gd name="T5" fmla="*/ 4 h 16"/>
                <a:gd name="T6" fmla="*/ 7 w 8"/>
                <a:gd name="T7" fmla="*/ 6 h 16"/>
                <a:gd name="T8" fmla="*/ 0 w 8"/>
                <a:gd name="T9" fmla="*/ 16 h 16"/>
                <a:gd name="T10" fmla="*/ 8 w 8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1" y="4"/>
                  </a:moveTo>
                  <a:cubicBezTo>
                    <a:pt x="1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6"/>
                    <a:pt x="7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6" name="Freeform 322"/>
            <p:cNvSpPr/>
            <p:nvPr/>
          </p:nvSpPr>
          <p:spPr bwMode="auto">
            <a:xfrm>
              <a:off x="3983038" y="3098800"/>
              <a:ext cx="25400" cy="30163"/>
            </a:xfrm>
            <a:custGeom>
              <a:avLst/>
              <a:gdLst>
                <a:gd name="T0" fmla="*/ 0 w 7"/>
                <a:gd name="T1" fmla="*/ 4 h 8"/>
                <a:gd name="T2" fmla="*/ 4 w 7"/>
                <a:gd name="T3" fmla="*/ 0 h 8"/>
                <a:gd name="T4" fmla="*/ 7 w 7"/>
                <a:gd name="T5" fmla="*/ 4 h 8"/>
                <a:gd name="T6" fmla="*/ 4 w 7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7" y="3"/>
                    <a:pt x="7" y="4"/>
                  </a:cubicBezTo>
                  <a:cubicBezTo>
                    <a:pt x="7" y="5"/>
                    <a:pt x="7" y="8"/>
                    <a:pt x="4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7" name="Freeform 323"/>
            <p:cNvSpPr/>
            <p:nvPr/>
          </p:nvSpPr>
          <p:spPr bwMode="auto">
            <a:xfrm>
              <a:off x="3983038" y="3128963"/>
              <a:ext cx="25400" cy="30163"/>
            </a:xfrm>
            <a:custGeom>
              <a:avLst/>
              <a:gdLst>
                <a:gd name="T0" fmla="*/ 0 w 7"/>
                <a:gd name="T1" fmla="*/ 4 h 8"/>
                <a:gd name="T2" fmla="*/ 4 w 7"/>
                <a:gd name="T3" fmla="*/ 8 h 8"/>
                <a:gd name="T4" fmla="*/ 7 w 7"/>
                <a:gd name="T5" fmla="*/ 4 h 8"/>
                <a:gd name="T6" fmla="*/ 4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cubicBezTo>
                    <a:pt x="0" y="6"/>
                    <a:pt x="1" y="8"/>
                    <a:pt x="4" y="8"/>
                  </a:cubicBezTo>
                  <a:cubicBezTo>
                    <a:pt x="7" y="8"/>
                    <a:pt x="7" y="5"/>
                    <a:pt x="7" y="4"/>
                  </a:cubicBezTo>
                  <a:cubicBezTo>
                    <a:pt x="7" y="3"/>
                    <a:pt x="7" y="0"/>
                    <a:pt x="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78" name="Group 98"/>
          <p:cNvGrpSpPr/>
          <p:nvPr/>
        </p:nvGrpSpPr>
        <p:grpSpPr>
          <a:xfrm>
            <a:off x="4168395" y="2474874"/>
            <a:ext cx="261952" cy="242726"/>
            <a:chOff x="6283326" y="3989388"/>
            <a:chExt cx="346075" cy="320675"/>
          </a:xfrm>
        </p:grpSpPr>
        <p:sp>
          <p:nvSpPr>
            <p:cNvPr id="79" name="Oval 167"/>
            <p:cNvSpPr>
              <a:spLocks noChangeArrowheads="1"/>
            </p:cNvSpPr>
            <p:nvPr/>
          </p:nvSpPr>
          <p:spPr bwMode="auto">
            <a:xfrm>
              <a:off x="6283326" y="4159250"/>
              <a:ext cx="150813" cy="150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0" name="Freeform 168"/>
            <p:cNvSpPr/>
            <p:nvPr/>
          </p:nvSpPr>
          <p:spPr bwMode="auto">
            <a:xfrm>
              <a:off x="6299201" y="3989388"/>
              <a:ext cx="134938" cy="200025"/>
            </a:xfrm>
            <a:custGeom>
              <a:avLst/>
              <a:gdLst>
                <a:gd name="T0" fmla="*/ 36 w 36"/>
                <a:gd name="T1" fmla="*/ 19 h 53"/>
                <a:gd name="T2" fmla="*/ 36 w 36"/>
                <a:gd name="T3" fmla="*/ 3 h 53"/>
                <a:gd name="T4" fmla="*/ 24 w 36"/>
                <a:gd name="T5" fmla="*/ 3 h 53"/>
                <a:gd name="T6" fmla="*/ 18 w 36"/>
                <a:gd name="T7" fmla="*/ 19 h 53"/>
                <a:gd name="T8" fmla="*/ 12 w 36"/>
                <a:gd name="T9" fmla="*/ 25 h 53"/>
                <a:gd name="T10" fmla="*/ 0 w 3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3">
                  <a:moveTo>
                    <a:pt x="36" y="19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3" y="0"/>
                    <a:pt x="27" y="0"/>
                    <a:pt x="24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53"/>
                    <a:pt x="0" y="53"/>
                    <a:pt x="0" y="5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1" name="Oval 169"/>
            <p:cNvSpPr>
              <a:spLocks noChangeArrowheads="1"/>
            </p:cNvSpPr>
            <p:nvPr/>
          </p:nvSpPr>
          <p:spPr bwMode="auto">
            <a:xfrm>
              <a:off x="6478588" y="4159250"/>
              <a:ext cx="150813" cy="1508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2" name="Freeform 170"/>
            <p:cNvSpPr/>
            <p:nvPr/>
          </p:nvSpPr>
          <p:spPr bwMode="auto">
            <a:xfrm>
              <a:off x="6478588" y="3989388"/>
              <a:ext cx="136525" cy="200025"/>
            </a:xfrm>
            <a:custGeom>
              <a:avLst/>
              <a:gdLst>
                <a:gd name="T0" fmla="*/ 0 w 36"/>
                <a:gd name="T1" fmla="*/ 19 h 53"/>
                <a:gd name="T2" fmla="*/ 0 w 36"/>
                <a:gd name="T3" fmla="*/ 3 h 53"/>
                <a:gd name="T4" fmla="*/ 12 w 36"/>
                <a:gd name="T5" fmla="*/ 3 h 53"/>
                <a:gd name="T6" fmla="*/ 18 w 36"/>
                <a:gd name="T7" fmla="*/ 19 h 53"/>
                <a:gd name="T8" fmla="*/ 24 w 36"/>
                <a:gd name="T9" fmla="*/ 25 h 53"/>
                <a:gd name="T10" fmla="*/ 36 w 36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3">
                  <a:moveTo>
                    <a:pt x="0" y="19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0"/>
                    <a:pt x="9" y="0"/>
                    <a:pt x="12" y="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6" y="53"/>
                    <a:pt x="36" y="53"/>
                    <a:pt x="36" y="5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3" name="Freeform 171"/>
            <p:cNvSpPr/>
            <p:nvPr/>
          </p:nvSpPr>
          <p:spPr bwMode="auto">
            <a:xfrm>
              <a:off x="6396038" y="4090988"/>
              <a:ext cx="120650" cy="30163"/>
            </a:xfrm>
            <a:custGeom>
              <a:avLst/>
              <a:gdLst>
                <a:gd name="T0" fmla="*/ 0 w 32"/>
                <a:gd name="T1" fmla="*/ 8 h 8"/>
                <a:gd name="T2" fmla="*/ 16 w 32"/>
                <a:gd name="T3" fmla="*/ 0 h 8"/>
                <a:gd name="T4" fmla="*/ 32 w 32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cubicBezTo>
                    <a:pt x="0" y="4"/>
                    <a:pt x="7" y="0"/>
                    <a:pt x="16" y="0"/>
                  </a:cubicBezTo>
                  <a:cubicBezTo>
                    <a:pt x="25" y="0"/>
                    <a:pt x="32" y="4"/>
                    <a:pt x="32" y="8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4" name="Line 172"/>
            <p:cNvSpPr>
              <a:spLocks noChangeShapeType="1"/>
            </p:cNvSpPr>
            <p:nvPr/>
          </p:nvSpPr>
          <p:spPr bwMode="auto">
            <a:xfrm flipV="1">
              <a:off x="6434138" y="4095750"/>
              <a:ext cx="0" cy="138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5" name="Line 173"/>
            <p:cNvSpPr>
              <a:spLocks noChangeShapeType="1"/>
            </p:cNvSpPr>
            <p:nvPr/>
          </p:nvSpPr>
          <p:spPr bwMode="auto">
            <a:xfrm flipV="1">
              <a:off x="6478588" y="4095750"/>
              <a:ext cx="0" cy="1381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6" name="Freeform 174"/>
            <p:cNvSpPr/>
            <p:nvPr/>
          </p:nvSpPr>
          <p:spPr bwMode="auto">
            <a:xfrm>
              <a:off x="6313488" y="4189413"/>
              <a:ext cx="46038" cy="44450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7" name="Freeform 175"/>
            <p:cNvSpPr/>
            <p:nvPr/>
          </p:nvSpPr>
          <p:spPr bwMode="auto">
            <a:xfrm>
              <a:off x="6508751" y="4189413"/>
              <a:ext cx="46038" cy="44450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sp>
        <p:nvSpPr>
          <p:cNvPr id="88" name="Title 1"/>
          <p:cNvSpPr txBox="1"/>
          <p:nvPr/>
        </p:nvSpPr>
        <p:spPr>
          <a:xfrm>
            <a:off x="587416" y="719496"/>
            <a:ext cx="109728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A22E8D"/>
                </a:solidFill>
              </a:rPr>
              <a:t>Porter Five Forces</a:t>
            </a:r>
            <a:endParaRPr lang="en-US" sz="2800" b="1" dirty="0">
              <a:solidFill>
                <a:srgbClr val="A22E8D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6057" y="81553"/>
            <a:ext cx="3687727" cy="553085"/>
            <a:chOff x="8124121" y="618763"/>
            <a:chExt cx="3687727" cy="553085"/>
          </a:xfrm>
        </p:grpSpPr>
        <p:sp>
          <p:nvSpPr>
            <p:cNvPr id="2" name="文本框 1"/>
            <p:cNvSpPr txBox="1"/>
            <p:nvPr/>
          </p:nvSpPr>
          <p:spPr>
            <a:xfrm>
              <a:off x="8124403" y="741953"/>
              <a:ext cx="368744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Business Analysis- 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762375" y="221615"/>
            <a:ext cx="1873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Porter Five Forces</a:t>
            </a:r>
            <a:endParaRPr lang="en-US" b="1" dirty="0"/>
          </a:p>
          <a:p>
            <a:endParaRPr lang="en-US" altLang="zh-CN">
              <a:solidFill>
                <a:schemeClr val="bg2">
                  <a:lumMod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9658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21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矩形 43"/>
          <p:cNvSpPr/>
          <p:nvPr>
            <p:custDataLst>
              <p:tags r:id="rId1"/>
            </p:custDataLst>
          </p:nvPr>
        </p:nvSpPr>
        <p:spPr>
          <a:xfrm flipH="1">
            <a:off x="6877049" y="-165100"/>
            <a:ext cx="3822698" cy="718820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PA_矩形 43"/>
          <p:cNvSpPr/>
          <p:nvPr>
            <p:custDataLst>
              <p:tags r:id="rId2"/>
            </p:custDataLst>
          </p:nvPr>
        </p:nvSpPr>
        <p:spPr>
          <a:xfrm flipH="1">
            <a:off x="1516062" y="-165100"/>
            <a:ext cx="3822698" cy="718820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64590" y="612140"/>
            <a:ext cx="4715510" cy="259651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31900" y="1110615"/>
            <a:ext cx="4648200" cy="18611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Carry out product portfolio, provide diversified one-stop services, control each link of user production, meet multiple needs of users.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Follow up strategy to keep up with strong competitors in the industry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38017" y="612180"/>
            <a:ext cx="2341880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l"/>
            <a:r>
              <a:rPr lang="en-US" altLang="zh-CN" sz="20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Product Strategy</a:t>
            </a:r>
            <a:endParaRPr lang="en-US" altLang="zh-CN" sz="20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318352" y="1010980"/>
            <a:ext cx="26301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321425" y="611505"/>
            <a:ext cx="4481195" cy="2597150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335395" y="1201420"/>
            <a:ext cx="4364355" cy="18611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Face to face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 negotiation and business users, in the form of a commercial contract. 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According to the needs of users to provide corresponding services, sometimes to the location of the enterprise site visit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8054242" y="1010980"/>
            <a:ext cx="26301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57860" y="3649345"/>
            <a:ext cx="5037455" cy="298513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38858" y="3644305"/>
            <a:ext cx="2221230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0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Pricing Strategy</a:t>
            </a:r>
            <a:endParaRPr lang="en-US" altLang="zh-CN" sz="20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7860" y="4054475"/>
            <a:ext cx="5222240" cy="24511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Adopt </a:t>
            </a: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differential pricing strategy.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In the expert consultation sector, </a:t>
            </a: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flexible pricing strategy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 is adopted.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In the early stage of platform operation, adopt </a:t>
            </a: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penetration pricing strategy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.After forming economies of scale, turn to</a:t>
            </a: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 satisfaction pricing strategy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.At the same time, the platform will adopt the </a:t>
            </a: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strategy of combination pricing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35997" y="611323"/>
            <a:ext cx="2866390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l"/>
            <a:r>
              <a:rPr lang="en-US" altLang="zh-CN" sz="20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Distribution Strategy</a:t>
            </a:r>
            <a:endParaRPr lang="en-US" altLang="zh-CN" sz="20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 flipV="1">
            <a:off x="1038860" y="4048125"/>
            <a:ext cx="2158365" cy="127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336030" y="3649345"/>
            <a:ext cx="5061585" cy="2984500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353810" y="4182745"/>
            <a:ext cx="5109845" cy="23069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Email marketing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 - Targeting potential business users.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Impact marketing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 - Conduct internal pilot through expert matchmaking.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3F403E"/>
                </a:solidFill>
                <a:effectLst/>
                <a:latin typeface="+mn-ea"/>
              </a:rPr>
              <a:t>Social media Marketing</a:t>
            </a:r>
            <a:r>
              <a:rPr lang="en-US" altLang="zh-CN" sz="1600" dirty="0">
                <a:solidFill>
                  <a:srgbClr val="3F403E"/>
                </a:solidFill>
                <a:effectLst/>
                <a:latin typeface="+mn-ea"/>
              </a:rPr>
              <a:t> - Regularly post high quality content on social media</a:t>
            </a:r>
            <a:endParaRPr lang="en-US" altLang="zh-CN" sz="1600" dirty="0">
              <a:solidFill>
                <a:srgbClr val="3F403E"/>
              </a:solidFill>
              <a:effectLst/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80093" y="3649163"/>
            <a:ext cx="2701925" cy="398780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/>
            <a:r>
              <a:rPr lang="en-US" altLang="zh-CN" sz="2000" b="1" dirty="0">
                <a:solidFill>
                  <a:srgbClr val="963A89"/>
                </a:solidFill>
                <a:effectLst/>
                <a:latin typeface="+mj-ea"/>
                <a:ea typeface="+mj-ea"/>
              </a:rPr>
              <a:t>Promoting Strategy</a:t>
            </a:r>
            <a:endParaRPr lang="en-US" altLang="zh-CN" sz="2000" b="1" dirty="0">
              <a:solidFill>
                <a:srgbClr val="963A89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8415557" y="4047963"/>
            <a:ext cx="26301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124450" y="2528570"/>
            <a:ext cx="1800000" cy="1800000"/>
          </a:xfrm>
          <a:prstGeom prst="ellipse">
            <a:avLst/>
          </a:prstGeom>
          <a:solidFill>
            <a:srgbClr val="963A89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199"/>
          <p:cNvSpPr>
            <a:spLocks noEditPoints="1"/>
          </p:cNvSpPr>
          <p:nvPr/>
        </p:nvSpPr>
        <p:spPr bwMode="auto">
          <a:xfrm>
            <a:off x="5394326" y="2811418"/>
            <a:ext cx="1168400" cy="1235164"/>
          </a:xfrm>
          <a:custGeom>
            <a:avLst/>
            <a:gdLst>
              <a:gd name="T0" fmla="*/ 1177 w 1453"/>
              <a:gd name="T1" fmla="*/ 990 h 1541"/>
              <a:gd name="T2" fmla="*/ 959 w 1453"/>
              <a:gd name="T3" fmla="*/ 1098 h 1541"/>
              <a:gd name="T4" fmla="*/ 535 w 1453"/>
              <a:gd name="T5" fmla="*/ 861 h 1541"/>
              <a:gd name="T6" fmla="*/ 551 w 1453"/>
              <a:gd name="T7" fmla="*/ 770 h 1541"/>
              <a:gd name="T8" fmla="*/ 535 w 1453"/>
              <a:gd name="T9" fmla="*/ 679 h 1541"/>
              <a:gd name="T10" fmla="*/ 958 w 1453"/>
              <a:gd name="T11" fmla="*/ 443 h 1541"/>
              <a:gd name="T12" fmla="*/ 1177 w 1453"/>
              <a:gd name="T13" fmla="*/ 551 h 1541"/>
              <a:gd name="T14" fmla="*/ 1452 w 1453"/>
              <a:gd name="T15" fmla="*/ 276 h 1541"/>
              <a:gd name="T16" fmla="*/ 1177 w 1453"/>
              <a:gd name="T17" fmla="*/ 0 h 1541"/>
              <a:gd name="T18" fmla="*/ 901 w 1453"/>
              <a:gd name="T19" fmla="*/ 276 h 1541"/>
              <a:gd name="T20" fmla="*/ 917 w 1453"/>
              <a:gd name="T21" fmla="*/ 367 h 1541"/>
              <a:gd name="T22" fmla="*/ 494 w 1453"/>
              <a:gd name="T23" fmla="*/ 603 h 1541"/>
              <a:gd name="T24" fmla="*/ 276 w 1453"/>
              <a:gd name="T25" fmla="*/ 495 h 1541"/>
              <a:gd name="T26" fmla="*/ 0 w 1453"/>
              <a:gd name="T27" fmla="*/ 770 h 1541"/>
              <a:gd name="T28" fmla="*/ 276 w 1453"/>
              <a:gd name="T29" fmla="*/ 1046 h 1541"/>
              <a:gd name="T30" fmla="*/ 495 w 1453"/>
              <a:gd name="T31" fmla="*/ 937 h 1541"/>
              <a:gd name="T32" fmla="*/ 918 w 1453"/>
              <a:gd name="T33" fmla="*/ 1174 h 1541"/>
              <a:gd name="T34" fmla="*/ 902 w 1453"/>
              <a:gd name="T35" fmla="*/ 1266 h 1541"/>
              <a:gd name="T36" fmla="*/ 1177 w 1453"/>
              <a:gd name="T37" fmla="*/ 1541 h 1541"/>
              <a:gd name="T38" fmla="*/ 1453 w 1453"/>
              <a:gd name="T39" fmla="*/ 1266 h 1541"/>
              <a:gd name="T40" fmla="*/ 1177 w 1453"/>
              <a:gd name="T41" fmla="*/ 990 h 1541"/>
              <a:gd name="T42" fmla="*/ 1177 w 1453"/>
              <a:gd name="T43" fmla="*/ 87 h 1541"/>
              <a:gd name="T44" fmla="*/ 1366 w 1453"/>
              <a:gd name="T45" fmla="*/ 276 h 1541"/>
              <a:gd name="T46" fmla="*/ 1177 w 1453"/>
              <a:gd name="T47" fmla="*/ 465 h 1541"/>
              <a:gd name="T48" fmla="*/ 988 w 1453"/>
              <a:gd name="T49" fmla="*/ 276 h 1541"/>
              <a:gd name="T50" fmla="*/ 1177 w 1453"/>
              <a:gd name="T51" fmla="*/ 87 h 1541"/>
              <a:gd name="T52" fmla="*/ 276 w 1453"/>
              <a:gd name="T53" fmla="*/ 959 h 1541"/>
              <a:gd name="T54" fmla="*/ 87 w 1453"/>
              <a:gd name="T55" fmla="*/ 770 h 1541"/>
              <a:gd name="T56" fmla="*/ 276 w 1453"/>
              <a:gd name="T57" fmla="*/ 581 h 1541"/>
              <a:gd name="T58" fmla="*/ 465 w 1453"/>
              <a:gd name="T59" fmla="*/ 770 h 1541"/>
              <a:gd name="T60" fmla="*/ 276 w 1453"/>
              <a:gd name="T61" fmla="*/ 959 h 1541"/>
              <a:gd name="T62" fmla="*/ 1177 w 1453"/>
              <a:gd name="T63" fmla="*/ 1454 h 1541"/>
              <a:gd name="T64" fmla="*/ 988 w 1453"/>
              <a:gd name="T65" fmla="*/ 1265 h 1541"/>
              <a:gd name="T66" fmla="*/ 1177 w 1453"/>
              <a:gd name="T67" fmla="*/ 1076 h 1541"/>
              <a:gd name="T68" fmla="*/ 1366 w 1453"/>
              <a:gd name="T69" fmla="*/ 1265 h 1541"/>
              <a:gd name="T70" fmla="*/ 1177 w 1453"/>
              <a:gd name="T71" fmla="*/ 1454 h 1541"/>
              <a:gd name="T72" fmla="*/ 1177 w 1453"/>
              <a:gd name="T73" fmla="*/ 1454 h 1541"/>
              <a:gd name="T74" fmla="*/ 1177 w 1453"/>
              <a:gd name="T75" fmla="*/ 1454 h 1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53" h="1541">
                <a:moveTo>
                  <a:pt x="1177" y="990"/>
                </a:moveTo>
                <a:cubicBezTo>
                  <a:pt x="1088" y="990"/>
                  <a:pt x="1009" y="1032"/>
                  <a:pt x="959" y="1098"/>
                </a:cubicBezTo>
                <a:cubicBezTo>
                  <a:pt x="535" y="861"/>
                  <a:pt x="535" y="861"/>
                  <a:pt x="535" y="861"/>
                </a:cubicBezTo>
                <a:cubicBezTo>
                  <a:pt x="545" y="833"/>
                  <a:pt x="551" y="802"/>
                  <a:pt x="551" y="770"/>
                </a:cubicBezTo>
                <a:cubicBezTo>
                  <a:pt x="551" y="738"/>
                  <a:pt x="545" y="708"/>
                  <a:pt x="535" y="679"/>
                </a:cubicBezTo>
                <a:cubicBezTo>
                  <a:pt x="958" y="443"/>
                  <a:pt x="958" y="443"/>
                  <a:pt x="958" y="443"/>
                </a:cubicBezTo>
                <a:cubicBezTo>
                  <a:pt x="1008" y="508"/>
                  <a:pt x="1088" y="551"/>
                  <a:pt x="1177" y="551"/>
                </a:cubicBezTo>
                <a:cubicBezTo>
                  <a:pt x="1328" y="551"/>
                  <a:pt x="1452" y="428"/>
                  <a:pt x="1452" y="276"/>
                </a:cubicBezTo>
                <a:cubicBezTo>
                  <a:pt x="1452" y="124"/>
                  <a:pt x="1329" y="0"/>
                  <a:pt x="1177" y="0"/>
                </a:cubicBezTo>
                <a:cubicBezTo>
                  <a:pt x="1025" y="0"/>
                  <a:pt x="901" y="124"/>
                  <a:pt x="901" y="276"/>
                </a:cubicBezTo>
                <a:cubicBezTo>
                  <a:pt x="901" y="308"/>
                  <a:pt x="907" y="338"/>
                  <a:pt x="917" y="367"/>
                </a:cubicBezTo>
                <a:cubicBezTo>
                  <a:pt x="494" y="603"/>
                  <a:pt x="494" y="603"/>
                  <a:pt x="494" y="603"/>
                </a:cubicBezTo>
                <a:cubicBezTo>
                  <a:pt x="444" y="537"/>
                  <a:pt x="364" y="495"/>
                  <a:pt x="276" y="495"/>
                </a:cubicBezTo>
                <a:cubicBezTo>
                  <a:pt x="124" y="495"/>
                  <a:pt x="0" y="618"/>
                  <a:pt x="0" y="770"/>
                </a:cubicBezTo>
                <a:cubicBezTo>
                  <a:pt x="0" y="922"/>
                  <a:pt x="124" y="1046"/>
                  <a:pt x="276" y="1046"/>
                </a:cubicBezTo>
                <a:cubicBezTo>
                  <a:pt x="365" y="1046"/>
                  <a:pt x="444" y="1003"/>
                  <a:pt x="495" y="937"/>
                </a:cubicBezTo>
                <a:cubicBezTo>
                  <a:pt x="918" y="1174"/>
                  <a:pt x="918" y="1174"/>
                  <a:pt x="918" y="1174"/>
                </a:cubicBezTo>
                <a:cubicBezTo>
                  <a:pt x="908" y="1203"/>
                  <a:pt x="902" y="1234"/>
                  <a:pt x="902" y="1266"/>
                </a:cubicBezTo>
                <a:cubicBezTo>
                  <a:pt x="902" y="1417"/>
                  <a:pt x="1025" y="1541"/>
                  <a:pt x="1177" y="1541"/>
                </a:cubicBezTo>
                <a:cubicBezTo>
                  <a:pt x="1329" y="1541"/>
                  <a:pt x="1453" y="1418"/>
                  <a:pt x="1453" y="1266"/>
                </a:cubicBezTo>
                <a:cubicBezTo>
                  <a:pt x="1453" y="1114"/>
                  <a:pt x="1329" y="990"/>
                  <a:pt x="1177" y="990"/>
                </a:cubicBezTo>
                <a:close/>
                <a:moveTo>
                  <a:pt x="1177" y="87"/>
                </a:moveTo>
                <a:cubicBezTo>
                  <a:pt x="1281" y="87"/>
                  <a:pt x="1366" y="172"/>
                  <a:pt x="1366" y="276"/>
                </a:cubicBezTo>
                <a:cubicBezTo>
                  <a:pt x="1366" y="380"/>
                  <a:pt x="1281" y="465"/>
                  <a:pt x="1177" y="465"/>
                </a:cubicBezTo>
                <a:cubicBezTo>
                  <a:pt x="1073" y="465"/>
                  <a:pt x="988" y="380"/>
                  <a:pt x="988" y="276"/>
                </a:cubicBezTo>
                <a:cubicBezTo>
                  <a:pt x="988" y="172"/>
                  <a:pt x="1073" y="87"/>
                  <a:pt x="1177" y="87"/>
                </a:cubicBezTo>
                <a:close/>
                <a:moveTo>
                  <a:pt x="276" y="959"/>
                </a:moveTo>
                <a:cubicBezTo>
                  <a:pt x="172" y="959"/>
                  <a:pt x="87" y="875"/>
                  <a:pt x="87" y="770"/>
                </a:cubicBezTo>
                <a:cubicBezTo>
                  <a:pt x="87" y="666"/>
                  <a:pt x="172" y="581"/>
                  <a:pt x="276" y="581"/>
                </a:cubicBezTo>
                <a:cubicBezTo>
                  <a:pt x="380" y="581"/>
                  <a:pt x="465" y="666"/>
                  <a:pt x="465" y="770"/>
                </a:cubicBezTo>
                <a:cubicBezTo>
                  <a:pt x="465" y="875"/>
                  <a:pt x="380" y="959"/>
                  <a:pt x="276" y="959"/>
                </a:cubicBezTo>
                <a:close/>
                <a:moveTo>
                  <a:pt x="1177" y="1454"/>
                </a:moveTo>
                <a:cubicBezTo>
                  <a:pt x="1073" y="1454"/>
                  <a:pt x="988" y="1370"/>
                  <a:pt x="988" y="1265"/>
                </a:cubicBezTo>
                <a:cubicBezTo>
                  <a:pt x="988" y="1161"/>
                  <a:pt x="1073" y="1076"/>
                  <a:pt x="1177" y="1076"/>
                </a:cubicBezTo>
                <a:cubicBezTo>
                  <a:pt x="1281" y="1076"/>
                  <a:pt x="1366" y="1161"/>
                  <a:pt x="1366" y="1265"/>
                </a:cubicBezTo>
                <a:cubicBezTo>
                  <a:pt x="1366" y="1370"/>
                  <a:pt x="1281" y="1454"/>
                  <a:pt x="1177" y="1454"/>
                </a:cubicBezTo>
                <a:close/>
                <a:moveTo>
                  <a:pt x="1177" y="1454"/>
                </a:moveTo>
                <a:cubicBezTo>
                  <a:pt x="1177" y="1454"/>
                  <a:pt x="1177" y="1454"/>
                  <a:pt x="1177" y="145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22</a:t>
            </a:r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186057" y="81553"/>
            <a:ext cx="3687727" cy="553085"/>
            <a:chOff x="8124121" y="618763"/>
            <a:chExt cx="3687727" cy="553085"/>
          </a:xfrm>
        </p:grpSpPr>
        <p:sp>
          <p:nvSpPr>
            <p:cNvPr id="3" name="文本框 2"/>
            <p:cNvSpPr txBox="1"/>
            <p:nvPr/>
          </p:nvSpPr>
          <p:spPr>
            <a:xfrm>
              <a:off x="8124403" y="741953"/>
              <a:ext cx="368744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Business Analysis- 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3778250" y="253365"/>
            <a:ext cx="22682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 Regular" panose="02020603050405020304" charset="0"/>
                <a:cs typeface="Times New Roman Regular" panose="02020603050405020304" charset="0"/>
              </a:rPr>
              <a:t>4P Analysis</a:t>
            </a:r>
            <a:endParaRPr lang="en-US" b="1" dirty="0"/>
          </a:p>
          <a:p>
            <a:endParaRPr lang="en-US" altLang="zh-CN">
              <a:solidFill>
                <a:schemeClr val="bg2">
                  <a:lumMod val="2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-127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62093" y="2751891"/>
            <a:ext cx="76657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CFCFD"/>
                </a:solidFill>
                <a:latin typeface="+mj-ea"/>
                <a:ea typeface="+mj-ea"/>
              </a:rPr>
              <a:t>Development Program</a:t>
            </a:r>
            <a:endParaRPr lang="zh-CN" altLang="en-US" sz="54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8945" y="1263277"/>
            <a:ext cx="20320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963A89"/>
                </a:solidFill>
                <a:latin typeface="+mj-ea"/>
                <a:ea typeface="+mj-ea"/>
              </a:rPr>
              <a:t>PART 5</a:t>
            </a:r>
            <a:endParaRPr lang="en-US" altLang="zh-CN" sz="4400" dirty="0">
              <a:solidFill>
                <a:srgbClr val="963A89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294755" y="587375"/>
            <a:ext cx="5207635" cy="461645"/>
          </a:xfrm>
          <a:prstGeom prst="rect">
            <a:avLst/>
          </a:prstGeom>
          <a:solidFill>
            <a:srgbClr val="963A89"/>
          </a:solidFill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400" b="1" spc="600" dirty="0">
                <a:solidFill>
                  <a:schemeClr val="bg1"/>
                </a:solidFill>
                <a:cs typeface="+mn-ea"/>
                <a:sym typeface="+mn-lt"/>
              </a:rPr>
              <a:t>I</a:t>
            </a:r>
            <a:r>
              <a:rPr lang="zh-CN" altLang="en-US" sz="2400" b="1" spc="600" dirty="0">
                <a:solidFill>
                  <a:schemeClr val="bg1"/>
                </a:solidFill>
                <a:cs typeface="+mn-ea"/>
                <a:sym typeface="+mn-lt"/>
              </a:rPr>
              <a:t>nvestment source </a:t>
            </a:r>
            <a:endParaRPr lang="zh-CN" altLang="en-US" sz="2400" b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84360" y="1299210"/>
            <a:ext cx="9674225" cy="5219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l"/>
            <a:r>
              <a:rPr lang="en-US" altLang="zh-CN" sz="2800" dirty="0">
                <a:latin typeface="+mn-lt"/>
                <a:cs typeface="+mn-ea"/>
                <a:sym typeface="+mn-lt"/>
              </a:rPr>
              <a:t>RMB 600,000</a:t>
            </a:r>
            <a:endParaRPr lang="en-US" altLang="zh-CN" sz="2800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8039" y="1299156"/>
            <a:ext cx="3480435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000" b="1" spc="600" dirty="0">
                <a:latin typeface="Adobe Gurmukhi" panose="01010101010101010101" charset="0"/>
                <a:cs typeface="Adobe Gurmukhi" panose="01010101010101010101" charset="0"/>
                <a:sym typeface="+mn-lt"/>
              </a:rPr>
              <a:t>capital investment</a:t>
            </a:r>
            <a:r>
              <a:rPr lang="zh-CN" altLang="en-US" sz="2000" b="1" spc="600" dirty="0">
                <a:cs typeface="+mn-ea"/>
                <a:sym typeface="+mn-lt"/>
              </a:rPr>
              <a:t> </a:t>
            </a:r>
            <a:endParaRPr lang="zh-CN" altLang="en-US" sz="2000" b="1" spc="600" dirty="0">
              <a:cs typeface="+mn-ea"/>
              <a:sym typeface="+mn-lt"/>
            </a:endParaRPr>
          </a:p>
        </p:txBody>
      </p:sp>
      <p:graphicFrame>
        <p:nvGraphicFramePr>
          <p:cNvPr id="4" name="图表 3" descr="7b0a202020202263686172745265734964223a20223230343732313936220a7d0a"/>
          <p:cNvGraphicFramePr/>
          <p:nvPr/>
        </p:nvGraphicFramePr>
        <p:xfrm>
          <a:off x="5318037" y="-104502"/>
          <a:ext cx="7370536" cy="606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144814" y="6142409"/>
            <a:ext cx="405003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1600" b="1" spc="600" dirty="0">
                <a:latin typeface="Adobe Gurmukhi" panose="01010101010101010101" charset="0"/>
                <a:ea typeface="+mn-lt"/>
                <a:cs typeface="Adobe Gurmukhi" panose="01010101010101010101" charset="0"/>
                <a:sym typeface="+mn-lt"/>
              </a:rPr>
              <a:t>Unit: Ten thousand Yuan</a:t>
            </a:r>
            <a:r>
              <a:rPr lang="zh-CN" altLang="en-US" sz="2000" b="1" spc="600" dirty="0">
                <a:cs typeface="+mn-ea"/>
                <a:sym typeface="+mn-lt"/>
              </a:rPr>
              <a:t> </a:t>
            </a:r>
            <a:endParaRPr lang="zh-CN" altLang="en-US" sz="2000" b="1" spc="600" dirty="0"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686149" y="892537"/>
            <a:ext cx="0" cy="5618480"/>
          </a:xfrm>
          <a:prstGeom prst="line">
            <a:avLst/>
          </a:prstGeom>
          <a:ln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63575" y="715591"/>
            <a:ext cx="483997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2400" b="1" kern="0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ea"/>
                <a:sym typeface="+mn-lt"/>
              </a:rPr>
              <a:t>Basic financial assumption</a:t>
            </a:r>
            <a:r>
              <a:rPr lang="zh-CN" altLang="en-US" sz="2400" b="1" kern="0" dirty="0">
                <a:solidFill>
                  <a:schemeClr val="tx1"/>
                </a:solidFill>
                <a:uFillTx/>
                <a:cs typeface="+mn-ea"/>
                <a:sym typeface="+mn-lt"/>
              </a:rPr>
              <a:t> </a:t>
            </a:r>
            <a:endParaRPr lang="zh-CN" altLang="en-US" sz="2400" b="1" kern="0" dirty="0">
              <a:solidFill>
                <a:schemeClr val="tx1"/>
              </a:solidFill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2330" y="2161714"/>
            <a:ext cx="4641215" cy="101473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l"/>
            <a:endParaRPr lang="en-US" altLang="zh-CN" sz="2000" dirty="0">
              <a:latin typeface="+mn-lt"/>
              <a:cs typeface="+mn-ea"/>
              <a:sym typeface="+mn-lt"/>
            </a:endParaRPr>
          </a:p>
          <a:p>
            <a:pPr algn="l"/>
            <a:r>
              <a:rPr lang="en-US" altLang="zh-CN" sz="2000" dirty="0">
                <a:latin typeface="+mn-lt"/>
                <a:cs typeface="+mn-ea"/>
                <a:sym typeface="+mn-lt"/>
              </a:rPr>
              <a:t>VAT will be payable at a rate of 13% of the selling price</a:t>
            </a:r>
            <a:endParaRPr lang="en-US" altLang="zh-CN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2330" y="4070802"/>
            <a:ext cx="4342765" cy="132207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l"/>
            <a:r>
              <a:rPr lang="en-US" altLang="zh-CN" sz="2000" dirty="0">
                <a:latin typeface="+mn-lt"/>
                <a:cs typeface="+mn-ea"/>
                <a:sym typeface="+mn-lt"/>
              </a:rPr>
              <a:t>In the third year of the establishment of the company to consider 15% of the company's net profit dividends</a:t>
            </a:r>
            <a:endParaRPr lang="en-US" altLang="zh-CN" sz="2000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570" y="2560465"/>
            <a:ext cx="74676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963A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</a:t>
            </a:r>
            <a:endParaRPr lang="en-US" altLang="zh-CN" sz="3600" b="1" dirty="0">
              <a:solidFill>
                <a:srgbClr val="963A8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5570" y="4157071"/>
            <a:ext cx="74676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963A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</a:t>
            </a:r>
            <a:endParaRPr lang="en-US" altLang="zh-CN" sz="3600" b="1" dirty="0">
              <a:solidFill>
                <a:srgbClr val="963A8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957320" y="33655"/>
            <a:ext cx="306070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b="1" spc="6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en-US" altLang="zh-CN" sz="1400" spc="6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Financial Analysis</a:t>
            </a:r>
            <a:endParaRPr lang="zh-CN" altLang="en-US" sz="1400" spc="600" dirty="0"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057" y="184423"/>
            <a:ext cx="432308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Developmet Program- </a:t>
            </a:r>
            <a:endParaRPr lang="en-US" altLang="zh-CN" sz="2200" spc="600" dirty="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86057" y="81553"/>
            <a:ext cx="2232479" cy="0"/>
          </a:xfrm>
          <a:prstGeom prst="line">
            <a:avLst/>
          </a:prstGeom>
          <a:ln w="76200"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79157" y="1278617"/>
          <a:ext cx="10193973" cy="510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850"/>
                <a:gridCol w="1818290"/>
                <a:gridCol w="2384753"/>
                <a:gridCol w="2403475"/>
                <a:gridCol w="2427605"/>
              </a:tblGrid>
              <a:tr h="553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>
                        <a:solidFill>
                          <a:srgbClr val="FDC006"/>
                        </a:solidFill>
                      </a:endParaRPr>
                    </a:p>
                  </a:txBody>
                  <a:tcPr anchor="ctr">
                    <a:solidFill>
                      <a:srgbClr val="963A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Technical</a:t>
                      </a:r>
                      <a:endParaRPr lang="zh-CN" altLang="en-US" sz="2400" dirty="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963A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Management</a:t>
                      </a:r>
                      <a:endParaRPr lang="zh-CN" altLang="en-US" sz="2400" dirty="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963A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Financial</a:t>
                      </a:r>
                      <a:r>
                        <a:rPr lang="zh-CN" altLang="en-US" sz="2400" spc="600" dirty="0"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 </a:t>
                      </a:r>
                      <a:endParaRPr lang="zh-CN" altLang="en-US" sz="2400" spc="600" dirty="0"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963A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Other</a:t>
                      </a:r>
                      <a:endParaRPr lang="zh-CN" altLang="en-US" sz="2400" dirty="0">
                        <a:solidFill>
                          <a:schemeClr val="bg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963A89"/>
                    </a:solidFill>
                  </a:tcPr>
                </a:tc>
              </a:tr>
              <a:tr h="100901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Risks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Font typeface="Wingdings" panose="05000000000000000000" charset="0"/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The similar new technologies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Operator</a:t>
                      </a:r>
                      <a:r>
                        <a:rPr lang="en-US" altLang="zh-CN" dirty="0"/>
                        <a:t>'s</a:t>
                      </a:r>
                      <a:r>
                        <a:rPr lang="zh-CN" altLang="en-US" dirty="0"/>
                        <a:t> inefficient management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Insufficient funds </a:t>
                      </a:r>
                      <a:r>
                        <a:rPr lang="en-US" altLang="zh-CN" dirty="0"/>
                        <a:t>&amp; c</a:t>
                      </a:r>
                      <a:r>
                        <a:rPr lang="zh-CN" altLang="en-US" sz="1800" dirty="0">
                          <a:sym typeface="+mn-ea"/>
                        </a:rPr>
                        <a:t>apital turnover</a:t>
                      </a:r>
                      <a:endParaRPr lang="zh-CN" altLang="en-US" sz="1800" dirty="0"/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dirty="0"/>
                    </a:p>
                    <a:p>
                      <a:pPr algn="ctr">
                        <a:buNone/>
                      </a:pPr>
                      <a:r>
                        <a:rPr lang="zh-CN" altLang="en-US" dirty="0"/>
                        <a:t>Policy adjustment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</a:tr>
              <a:tr h="98488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Download security risks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Talent loss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Weak legal consciousness </a:t>
                      </a:r>
                      <a:r>
                        <a:rPr lang="en-US" altLang="zh-CN" dirty="0"/>
                        <a:t>&amp; I</a:t>
                      </a:r>
                      <a:r>
                        <a:rPr lang="zh-CN" altLang="en-US" dirty="0"/>
                        <a:t>nvalid contract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Emergency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</a:tr>
              <a:tr h="98171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b="1" dirty="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M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uFillTx/>
                          <a:latin typeface="Times New Roman" panose="02020603050405020304" charset="0"/>
                          <a:cs typeface="Times New Roman" panose="02020603050405020304" charset="0"/>
                          <a:sym typeface="+mn-lt"/>
                        </a:rPr>
                        <a:t>easures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  <a:p>
                      <a:pPr algn="ctr">
                        <a:buNone/>
                      </a:pPr>
                      <a:endParaRPr lang="zh-CN" altLang="en-US" sz="1800" b="1" dirty="0">
                        <a:solidFill>
                          <a:schemeClr val="tx1"/>
                        </a:solidFill>
                        <a:uFillTx/>
                        <a:latin typeface="Times New Roman" panose="02020603050405020304" charset="0"/>
                        <a:cs typeface="Times New Roman" panose="02020603050405020304" charset="0"/>
                        <a:sym typeface="+mn-lt"/>
                      </a:endParaRPr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Machine learning &amp; Big data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Improve the management system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Financial risk monitoring system </a:t>
                      </a:r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etc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800" dirty="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Crisis management consciousness</a:t>
                      </a:r>
                      <a:endParaRPr lang="zh-CN" altLang="en-US" sz="1800" dirty="0"/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4E4F2"/>
                    </a:solidFill>
                  </a:tcPr>
                </a:tc>
              </a:tr>
              <a:tr h="96456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S</a:t>
                      </a:r>
                      <a:r>
                        <a:rPr lang="zh-CN" altLang="en-US" dirty="0"/>
                        <a:t>ecurity monitoring system 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Talent reserve mechanism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In depth investigation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800" dirty="0">
                        <a:solidFill>
                          <a:schemeClr val="tx1"/>
                        </a:solidFill>
                        <a:cs typeface="+mn-ea"/>
                        <a:sym typeface="+mn-lt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cs typeface="+mn-ea"/>
                          <a:sym typeface="+mn-lt"/>
                        </a:rPr>
                        <a:t>Analyze the specific situation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+mn-lt"/>
                        <a:cs typeface="+mn-ea"/>
                        <a:sym typeface="+mn-lt"/>
                      </a:endParaRPr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8EEF7"/>
                    </a:soli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94562" y="597869"/>
            <a:ext cx="10071027" cy="5539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000" b="1" spc="6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3000" b="1" spc="600" dirty="0">
                <a:cs typeface="Times New Roman" panose="02020603050405020304" charset="0"/>
                <a:sym typeface="+mn-lt"/>
              </a:rPr>
              <a:t>Risk </a:t>
            </a:r>
            <a:r>
              <a:rPr lang="en-US" altLang="zh-CN" sz="3000" b="1" spc="600" dirty="0">
                <a:cs typeface="Times New Roman" panose="02020603050405020304" charset="0"/>
              </a:rPr>
              <a:t>Assessment</a:t>
            </a:r>
            <a:r>
              <a:rPr lang="zh-CN" altLang="en-US" sz="3000" b="1" spc="600" dirty="0">
                <a:cs typeface="Times New Roman" panose="02020603050405020304" charset="0"/>
                <a:sym typeface="+mn-lt"/>
              </a:rPr>
              <a:t> </a:t>
            </a:r>
            <a:r>
              <a:rPr lang="en-US" altLang="zh-CN" sz="3000" b="1" spc="600" dirty="0">
                <a:cs typeface="Times New Roman" panose="02020603050405020304" charset="0"/>
                <a:sym typeface="+mn-lt"/>
              </a:rPr>
              <a:t>&amp;</a:t>
            </a:r>
            <a:r>
              <a:rPr lang="zh-CN" altLang="en-US" sz="3000" b="1" spc="600" dirty="0">
                <a:cs typeface="Times New Roman" panose="02020603050405020304" charset="0"/>
                <a:sym typeface="+mn-lt"/>
              </a:rPr>
              <a:t> </a:t>
            </a:r>
            <a:r>
              <a:rPr lang="en-US" altLang="zh-CN" sz="3000" b="1" spc="600" dirty="0">
                <a:cs typeface="Times New Roman" panose="02020603050405020304" charset="0"/>
                <a:sym typeface="+mn-lt"/>
              </a:rPr>
              <a:t>C</a:t>
            </a:r>
            <a:r>
              <a:rPr lang="zh-CN" altLang="en-US" sz="3000" b="1" spc="600" dirty="0">
                <a:cs typeface="Times New Roman" panose="02020603050405020304" charset="0"/>
                <a:sym typeface="+mn-lt"/>
              </a:rPr>
              <a:t>ountermeasures</a:t>
            </a:r>
            <a:endParaRPr lang="zh-CN" altLang="en-US" sz="3000" b="1" spc="600" dirty="0">
              <a:cs typeface="Times New Roman" panose="02020603050405020304" charset="0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3983990" y="27940"/>
            <a:ext cx="397002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b="1" spc="6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 </a:t>
            </a:r>
            <a:r>
              <a:rPr lang="zh-CN" altLang="en-US" sz="1400" spc="6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Risks </a:t>
            </a:r>
            <a:r>
              <a:rPr lang="en-US" altLang="zh-CN" sz="1400" spc="6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&amp;</a:t>
            </a:r>
            <a:r>
              <a:rPr lang="zh-CN" altLang="en-US" sz="1400" spc="6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 </a:t>
            </a:r>
            <a:r>
              <a:rPr lang="en-US" altLang="zh-CN" sz="1400" spc="6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C</a:t>
            </a:r>
            <a:r>
              <a:rPr lang="zh-CN" altLang="en-US" sz="1400" spc="6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ountermeasures</a:t>
            </a:r>
            <a:endParaRPr lang="zh-CN" altLang="en-US" sz="1400" spc="600" dirty="0"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057" y="184423"/>
            <a:ext cx="4323080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Developmet Program- </a:t>
            </a:r>
            <a:endParaRPr lang="en-US" altLang="zh-CN" sz="2200" spc="600" dirty="0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86057" y="81553"/>
            <a:ext cx="2232479" cy="0"/>
          </a:xfrm>
          <a:prstGeom prst="line">
            <a:avLst/>
          </a:prstGeom>
          <a:ln w="76200"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矩形 73"/>
          <p:cNvSpPr/>
          <p:nvPr>
            <p:custDataLst>
              <p:tags r:id="rId1"/>
            </p:custDataLst>
          </p:nvPr>
        </p:nvSpPr>
        <p:spPr>
          <a:xfrm>
            <a:off x="0" y="4158600"/>
            <a:ext cx="12192000" cy="1692770"/>
          </a:xfrm>
          <a:prstGeom prst="rect">
            <a:avLst/>
          </a:prstGeom>
          <a:solidFill>
            <a:srgbClr val="963A89"/>
          </a:solidFill>
          <a:ln>
            <a:solidFill>
              <a:srgbClr val="FDC00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DC00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25519" y="566392"/>
            <a:ext cx="6126052" cy="646331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Development Program</a:t>
            </a:r>
            <a:endParaRPr lang="zh-CN" altLang="en-US" sz="3600" b="1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595" y="1323562"/>
            <a:ext cx="994903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Overall strategies</a:t>
            </a: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· </a:t>
            </a:r>
            <a:r>
              <a:rPr lang="en-US" altLang="zh-CN" dirty="0"/>
              <a:t>Expand outward, </a:t>
            </a:r>
            <a:r>
              <a:rPr lang="en-US" altLang="zh-CN" sz="1800" dirty="0">
                <a:effectLst/>
                <a:ea typeface="Calibri" panose="020F0702030404030204" charset="0"/>
                <a:cs typeface="Arial" panose="020B0604020202020204" pitchFamily="34" charset="0"/>
              </a:rPr>
              <a:t>bring out the full </a:t>
            </a:r>
            <a:r>
              <a:rPr lang="en-US" altLang="zh-CN" dirty="0"/>
              <a:t>potential inward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· </a:t>
            </a:r>
            <a:r>
              <a:rPr lang="en-US" altLang="zh-CN" dirty="0"/>
              <a:t>Achieve great leap growth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· </a:t>
            </a:r>
            <a:r>
              <a:rPr lang="en-US" altLang="zh-CN" dirty="0"/>
              <a:t>By </a:t>
            </a:r>
            <a:r>
              <a:rPr lang="en-US" altLang="zh-CN" b="1" dirty="0"/>
              <a:t>2030</a:t>
            </a:r>
            <a:r>
              <a:rPr lang="en-US" altLang="zh-CN" dirty="0"/>
              <a:t> company sales target:</a:t>
            </a:r>
            <a:r>
              <a:rPr lang="en-US" altLang="zh-CN" b="1" dirty="0"/>
              <a:t>30%-40% </a:t>
            </a:r>
            <a:r>
              <a:rPr lang="en-US" altLang="zh-CN" dirty="0"/>
              <a:t>increase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dirty="0"/>
              <a:t>·</a:t>
            </a:r>
            <a:r>
              <a:rPr lang="en-US" altLang="zh-CN" dirty="0"/>
              <a:t> The total annual revenue is expected to exceed </a:t>
            </a:r>
            <a:r>
              <a:rPr lang="en-US" altLang="zh-CN" b="1" dirty="0"/>
              <a:t>450,000</a:t>
            </a:r>
            <a:r>
              <a:rPr lang="en-US" altLang="zh-CN" dirty="0"/>
              <a:t> yuan</a:t>
            </a:r>
            <a:endParaRPr lang="zh-CN" altLang="en-US" dirty="0"/>
          </a:p>
          <a:p>
            <a:pPr algn="ctr"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70"/>
          <p:cNvGrpSpPr>
            <a:grpSpLocks noChangeAspect="1"/>
          </p:cNvGrpSpPr>
          <p:nvPr/>
        </p:nvGrpSpPr>
        <p:grpSpPr bwMode="auto">
          <a:xfrm>
            <a:off x="4438048" y="3161549"/>
            <a:ext cx="397669" cy="495210"/>
            <a:chOff x="4142" y="2322"/>
            <a:chExt cx="265" cy="330"/>
          </a:xfrm>
          <a:solidFill>
            <a:srgbClr val="963A89"/>
          </a:solidFill>
        </p:grpSpPr>
        <p:sp>
          <p:nvSpPr>
            <p:cNvPr id="20" name="Freeform 171"/>
            <p:cNvSpPr>
              <a:spLocks noEditPoints="1"/>
            </p:cNvSpPr>
            <p:nvPr/>
          </p:nvSpPr>
          <p:spPr bwMode="auto">
            <a:xfrm>
              <a:off x="4142" y="2322"/>
              <a:ext cx="265" cy="330"/>
            </a:xfrm>
            <a:custGeom>
              <a:avLst/>
              <a:gdLst>
                <a:gd name="T0" fmla="*/ 612 w 1224"/>
                <a:gd name="T1" fmla="*/ 0 h 1526"/>
                <a:gd name="T2" fmla="*/ 0 w 1224"/>
                <a:gd name="T3" fmla="*/ 612 h 1526"/>
                <a:gd name="T4" fmla="*/ 11 w 1224"/>
                <a:gd name="T5" fmla="*/ 727 h 1526"/>
                <a:gd name="T6" fmla="*/ 15 w 1224"/>
                <a:gd name="T7" fmla="*/ 747 h 1526"/>
                <a:gd name="T8" fmla="*/ 56 w 1224"/>
                <a:gd name="T9" fmla="*/ 868 h 1526"/>
                <a:gd name="T10" fmla="*/ 585 w 1224"/>
                <a:gd name="T11" fmla="*/ 1517 h 1526"/>
                <a:gd name="T12" fmla="*/ 612 w 1224"/>
                <a:gd name="T13" fmla="*/ 1526 h 1526"/>
                <a:gd name="T14" fmla="*/ 639 w 1224"/>
                <a:gd name="T15" fmla="*/ 1517 h 1526"/>
                <a:gd name="T16" fmla="*/ 1168 w 1224"/>
                <a:gd name="T17" fmla="*/ 868 h 1526"/>
                <a:gd name="T18" fmla="*/ 1209 w 1224"/>
                <a:gd name="T19" fmla="*/ 747 h 1526"/>
                <a:gd name="T20" fmla="*/ 1213 w 1224"/>
                <a:gd name="T21" fmla="*/ 727 h 1526"/>
                <a:gd name="T22" fmla="*/ 1224 w 1224"/>
                <a:gd name="T23" fmla="*/ 612 h 1526"/>
                <a:gd name="T24" fmla="*/ 612 w 1224"/>
                <a:gd name="T25" fmla="*/ 0 h 1526"/>
                <a:gd name="T26" fmla="*/ 1128 w 1224"/>
                <a:gd name="T27" fmla="*/ 712 h 1526"/>
                <a:gd name="T28" fmla="*/ 1127 w 1224"/>
                <a:gd name="T29" fmla="*/ 714 h 1526"/>
                <a:gd name="T30" fmla="*/ 1124 w 1224"/>
                <a:gd name="T31" fmla="*/ 727 h 1526"/>
                <a:gd name="T32" fmla="*/ 1124 w 1224"/>
                <a:gd name="T33" fmla="*/ 728 h 1526"/>
                <a:gd name="T34" fmla="*/ 1089 w 1224"/>
                <a:gd name="T35" fmla="*/ 832 h 1526"/>
                <a:gd name="T36" fmla="*/ 1088 w 1224"/>
                <a:gd name="T37" fmla="*/ 834 h 1526"/>
                <a:gd name="T38" fmla="*/ 612 w 1224"/>
                <a:gd name="T39" fmla="*/ 1428 h 1526"/>
                <a:gd name="T40" fmla="*/ 135 w 1224"/>
                <a:gd name="T41" fmla="*/ 834 h 1526"/>
                <a:gd name="T42" fmla="*/ 135 w 1224"/>
                <a:gd name="T43" fmla="*/ 832 h 1526"/>
                <a:gd name="T44" fmla="*/ 99 w 1224"/>
                <a:gd name="T45" fmla="*/ 728 h 1526"/>
                <a:gd name="T46" fmla="*/ 99 w 1224"/>
                <a:gd name="T47" fmla="*/ 727 h 1526"/>
                <a:gd name="T48" fmla="*/ 96 w 1224"/>
                <a:gd name="T49" fmla="*/ 714 h 1526"/>
                <a:gd name="T50" fmla="*/ 96 w 1224"/>
                <a:gd name="T51" fmla="*/ 711 h 1526"/>
                <a:gd name="T52" fmla="*/ 86 w 1224"/>
                <a:gd name="T53" fmla="*/ 612 h 1526"/>
                <a:gd name="T54" fmla="*/ 612 w 1224"/>
                <a:gd name="T55" fmla="*/ 86 h 1526"/>
                <a:gd name="T56" fmla="*/ 1137 w 1224"/>
                <a:gd name="T57" fmla="*/ 612 h 1526"/>
                <a:gd name="T58" fmla="*/ 1128 w 1224"/>
                <a:gd name="T59" fmla="*/ 712 h 1526"/>
                <a:gd name="T60" fmla="*/ 1128 w 1224"/>
                <a:gd name="T61" fmla="*/ 712 h 1526"/>
                <a:gd name="T62" fmla="*/ 1128 w 1224"/>
                <a:gd name="T63" fmla="*/ 712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4" h="1526">
                  <a:moveTo>
                    <a:pt x="612" y="0"/>
                  </a:moveTo>
                  <a:cubicBezTo>
                    <a:pt x="275" y="0"/>
                    <a:pt x="0" y="275"/>
                    <a:pt x="0" y="612"/>
                  </a:cubicBezTo>
                  <a:cubicBezTo>
                    <a:pt x="0" y="650"/>
                    <a:pt x="4" y="689"/>
                    <a:pt x="11" y="727"/>
                  </a:cubicBezTo>
                  <a:cubicBezTo>
                    <a:pt x="11" y="729"/>
                    <a:pt x="12" y="736"/>
                    <a:pt x="15" y="747"/>
                  </a:cubicBezTo>
                  <a:cubicBezTo>
                    <a:pt x="24" y="788"/>
                    <a:pt x="38" y="829"/>
                    <a:pt x="56" y="868"/>
                  </a:cubicBezTo>
                  <a:cubicBezTo>
                    <a:pt x="122" y="1023"/>
                    <a:pt x="267" y="1261"/>
                    <a:pt x="585" y="1517"/>
                  </a:cubicBezTo>
                  <a:cubicBezTo>
                    <a:pt x="593" y="1523"/>
                    <a:pt x="603" y="1526"/>
                    <a:pt x="612" y="1526"/>
                  </a:cubicBezTo>
                  <a:cubicBezTo>
                    <a:pt x="622" y="1526"/>
                    <a:pt x="631" y="1523"/>
                    <a:pt x="639" y="1517"/>
                  </a:cubicBezTo>
                  <a:cubicBezTo>
                    <a:pt x="957" y="1261"/>
                    <a:pt x="1102" y="1023"/>
                    <a:pt x="1168" y="868"/>
                  </a:cubicBezTo>
                  <a:cubicBezTo>
                    <a:pt x="1186" y="829"/>
                    <a:pt x="1200" y="789"/>
                    <a:pt x="1209" y="747"/>
                  </a:cubicBezTo>
                  <a:cubicBezTo>
                    <a:pt x="1212" y="736"/>
                    <a:pt x="1213" y="729"/>
                    <a:pt x="1213" y="727"/>
                  </a:cubicBezTo>
                  <a:cubicBezTo>
                    <a:pt x="1220" y="689"/>
                    <a:pt x="1224" y="650"/>
                    <a:pt x="1224" y="612"/>
                  </a:cubicBezTo>
                  <a:cubicBezTo>
                    <a:pt x="1224" y="275"/>
                    <a:pt x="949" y="0"/>
                    <a:pt x="612" y="0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7" y="713"/>
                    <a:pt x="1127" y="714"/>
                  </a:cubicBezTo>
                  <a:cubicBezTo>
                    <a:pt x="1127" y="715"/>
                    <a:pt x="1126" y="720"/>
                    <a:pt x="1124" y="727"/>
                  </a:cubicBezTo>
                  <a:cubicBezTo>
                    <a:pt x="1124" y="728"/>
                    <a:pt x="1124" y="728"/>
                    <a:pt x="1124" y="728"/>
                  </a:cubicBezTo>
                  <a:cubicBezTo>
                    <a:pt x="1116" y="764"/>
                    <a:pt x="1105" y="799"/>
                    <a:pt x="1089" y="832"/>
                  </a:cubicBezTo>
                  <a:cubicBezTo>
                    <a:pt x="1089" y="833"/>
                    <a:pt x="1089" y="833"/>
                    <a:pt x="1088" y="834"/>
                  </a:cubicBezTo>
                  <a:cubicBezTo>
                    <a:pt x="1028" y="975"/>
                    <a:pt x="897" y="1192"/>
                    <a:pt x="612" y="1428"/>
                  </a:cubicBezTo>
                  <a:cubicBezTo>
                    <a:pt x="326" y="1192"/>
                    <a:pt x="195" y="975"/>
                    <a:pt x="135" y="834"/>
                  </a:cubicBezTo>
                  <a:cubicBezTo>
                    <a:pt x="135" y="833"/>
                    <a:pt x="135" y="833"/>
                    <a:pt x="135" y="832"/>
                  </a:cubicBezTo>
                  <a:cubicBezTo>
                    <a:pt x="119" y="799"/>
                    <a:pt x="108" y="764"/>
                    <a:pt x="99" y="728"/>
                  </a:cubicBezTo>
                  <a:cubicBezTo>
                    <a:pt x="99" y="727"/>
                    <a:pt x="99" y="727"/>
                    <a:pt x="99" y="727"/>
                  </a:cubicBezTo>
                  <a:cubicBezTo>
                    <a:pt x="97" y="720"/>
                    <a:pt x="97" y="715"/>
                    <a:pt x="96" y="714"/>
                  </a:cubicBezTo>
                  <a:cubicBezTo>
                    <a:pt x="96" y="713"/>
                    <a:pt x="96" y="712"/>
                    <a:pt x="96" y="711"/>
                  </a:cubicBezTo>
                  <a:cubicBezTo>
                    <a:pt x="90" y="678"/>
                    <a:pt x="86" y="645"/>
                    <a:pt x="86" y="612"/>
                  </a:cubicBezTo>
                  <a:cubicBezTo>
                    <a:pt x="86" y="322"/>
                    <a:pt x="322" y="86"/>
                    <a:pt x="612" y="86"/>
                  </a:cubicBezTo>
                  <a:cubicBezTo>
                    <a:pt x="901" y="86"/>
                    <a:pt x="1137" y="322"/>
                    <a:pt x="1137" y="612"/>
                  </a:cubicBezTo>
                  <a:cubicBezTo>
                    <a:pt x="1137" y="645"/>
                    <a:pt x="1134" y="679"/>
                    <a:pt x="1128" y="712"/>
                  </a:cubicBezTo>
                  <a:close/>
                  <a:moveTo>
                    <a:pt x="1128" y="712"/>
                  </a:moveTo>
                  <a:cubicBezTo>
                    <a:pt x="1128" y="712"/>
                    <a:pt x="1128" y="712"/>
                    <a:pt x="1128" y="7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2"/>
            <p:cNvSpPr>
              <a:spLocks noEditPoints="1"/>
            </p:cNvSpPr>
            <p:nvPr/>
          </p:nvSpPr>
          <p:spPr bwMode="auto">
            <a:xfrm>
              <a:off x="4190" y="2372"/>
              <a:ext cx="169" cy="168"/>
            </a:xfrm>
            <a:custGeom>
              <a:avLst/>
              <a:gdLst>
                <a:gd name="T0" fmla="*/ 389 w 777"/>
                <a:gd name="T1" fmla="*/ 0 h 777"/>
                <a:gd name="T2" fmla="*/ 0 w 777"/>
                <a:gd name="T3" fmla="*/ 389 h 777"/>
                <a:gd name="T4" fmla="*/ 389 w 777"/>
                <a:gd name="T5" fmla="*/ 777 h 777"/>
                <a:gd name="T6" fmla="*/ 777 w 777"/>
                <a:gd name="T7" fmla="*/ 389 h 777"/>
                <a:gd name="T8" fmla="*/ 389 w 777"/>
                <a:gd name="T9" fmla="*/ 0 h 777"/>
                <a:gd name="T10" fmla="*/ 389 w 777"/>
                <a:gd name="T11" fmla="*/ 691 h 777"/>
                <a:gd name="T12" fmla="*/ 87 w 777"/>
                <a:gd name="T13" fmla="*/ 389 h 777"/>
                <a:gd name="T14" fmla="*/ 389 w 777"/>
                <a:gd name="T15" fmla="*/ 86 h 777"/>
                <a:gd name="T16" fmla="*/ 691 w 777"/>
                <a:gd name="T17" fmla="*/ 389 h 777"/>
                <a:gd name="T18" fmla="*/ 389 w 777"/>
                <a:gd name="T19" fmla="*/ 691 h 777"/>
                <a:gd name="T20" fmla="*/ 389 w 777"/>
                <a:gd name="T21" fmla="*/ 691 h 777"/>
                <a:gd name="T22" fmla="*/ 389 w 777"/>
                <a:gd name="T23" fmla="*/ 691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7" h="777">
                  <a:moveTo>
                    <a:pt x="389" y="0"/>
                  </a:moveTo>
                  <a:cubicBezTo>
                    <a:pt x="175" y="0"/>
                    <a:pt x="0" y="174"/>
                    <a:pt x="0" y="389"/>
                  </a:cubicBezTo>
                  <a:cubicBezTo>
                    <a:pt x="0" y="603"/>
                    <a:pt x="175" y="777"/>
                    <a:pt x="389" y="777"/>
                  </a:cubicBezTo>
                  <a:cubicBezTo>
                    <a:pt x="603" y="777"/>
                    <a:pt x="777" y="603"/>
                    <a:pt x="777" y="389"/>
                  </a:cubicBezTo>
                  <a:cubicBezTo>
                    <a:pt x="777" y="174"/>
                    <a:pt x="603" y="0"/>
                    <a:pt x="389" y="0"/>
                  </a:cubicBezTo>
                  <a:close/>
                  <a:moveTo>
                    <a:pt x="389" y="691"/>
                  </a:moveTo>
                  <a:cubicBezTo>
                    <a:pt x="222" y="691"/>
                    <a:pt x="87" y="555"/>
                    <a:pt x="87" y="389"/>
                  </a:cubicBezTo>
                  <a:cubicBezTo>
                    <a:pt x="87" y="222"/>
                    <a:pt x="222" y="86"/>
                    <a:pt x="389" y="86"/>
                  </a:cubicBezTo>
                  <a:cubicBezTo>
                    <a:pt x="555" y="86"/>
                    <a:pt x="691" y="222"/>
                    <a:pt x="691" y="389"/>
                  </a:cubicBezTo>
                  <a:cubicBezTo>
                    <a:pt x="691" y="555"/>
                    <a:pt x="556" y="691"/>
                    <a:pt x="389" y="691"/>
                  </a:cubicBezTo>
                  <a:close/>
                  <a:moveTo>
                    <a:pt x="389" y="691"/>
                  </a:moveTo>
                  <a:cubicBezTo>
                    <a:pt x="389" y="691"/>
                    <a:pt x="389" y="691"/>
                    <a:pt x="389" y="6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79425" y="3833543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63910" y="4100981"/>
            <a:ext cx="2307890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 the technology-centered enterprise innovation system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25375" y="3833543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166028" y="4387521"/>
            <a:ext cx="2995552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Perfect sales system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Expand overseas market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 Oriented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976891" y="3820662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890748" y="4320975"/>
            <a:ext cx="2886334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·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characteristic brand culture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·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Condense enterprise core values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161580" y="3833541"/>
            <a:ext cx="2676860" cy="2368645"/>
          </a:xfrm>
          <a:prstGeom prst="rect">
            <a:avLst/>
          </a:prstGeom>
          <a:solidFill>
            <a:srgbClr val="F9FAFB"/>
          </a:solidFill>
          <a:ln w="25400"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351850" y="4249079"/>
            <a:ext cx="2307890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Strengthen capacity building for new types of human resources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2" name="Group 4"/>
          <p:cNvGrpSpPr>
            <a:grpSpLocks noChangeAspect="1"/>
          </p:cNvGrpSpPr>
          <p:nvPr/>
        </p:nvGrpSpPr>
        <p:grpSpPr bwMode="auto">
          <a:xfrm>
            <a:off x="7224056" y="3124946"/>
            <a:ext cx="452438" cy="531813"/>
            <a:chOff x="302" y="403"/>
            <a:chExt cx="285" cy="335"/>
          </a:xfrm>
          <a:solidFill>
            <a:srgbClr val="963A89"/>
          </a:solidFill>
          <a:effectLst/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368" y="403"/>
              <a:ext cx="153" cy="180"/>
            </a:xfrm>
            <a:custGeom>
              <a:avLst/>
              <a:gdLst>
                <a:gd name="T0" fmla="*/ 349 w 708"/>
                <a:gd name="T1" fmla="*/ 833 h 833"/>
                <a:gd name="T2" fmla="*/ 359 w 708"/>
                <a:gd name="T3" fmla="*/ 833 h 833"/>
                <a:gd name="T4" fmla="*/ 584 w 708"/>
                <a:gd name="T5" fmla="*/ 735 h 833"/>
                <a:gd name="T6" fmla="*/ 685 w 708"/>
                <a:gd name="T7" fmla="*/ 336 h 833"/>
                <a:gd name="T8" fmla="*/ 530 w 708"/>
                <a:gd name="T9" fmla="*/ 45 h 833"/>
                <a:gd name="T10" fmla="*/ 358 w 708"/>
                <a:gd name="T11" fmla="*/ 0 h 833"/>
                <a:gd name="T12" fmla="*/ 352 w 708"/>
                <a:gd name="T13" fmla="*/ 0 h 833"/>
                <a:gd name="T14" fmla="*/ 180 w 708"/>
                <a:gd name="T15" fmla="*/ 44 h 833"/>
                <a:gd name="T16" fmla="*/ 23 w 708"/>
                <a:gd name="T17" fmla="*/ 336 h 833"/>
                <a:gd name="T18" fmla="*/ 123 w 708"/>
                <a:gd name="T19" fmla="*/ 735 h 833"/>
                <a:gd name="T20" fmla="*/ 349 w 708"/>
                <a:gd name="T21" fmla="*/ 833 h 833"/>
                <a:gd name="T22" fmla="*/ 108 w 708"/>
                <a:gd name="T23" fmla="*/ 344 h 833"/>
                <a:gd name="T24" fmla="*/ 109 w 708"/>
                <a:gd name="T25" fmla="*/ 341 h 833"/>
                <a:gd name="T26" fmla="*/ 352 w 708"/>
                <a:gd name="T27" fmla="*/ 87 h 833"/>
                <a:gd name="T28" fmla="*/ 356 w 708"/>
                <a:gd name="T29" fmla="*/ 87 h 833"/>
                <a:gd name="T30" fmla="*/ 599 w 708"/>
                <a:gd name="T31" fmla="*/ 341 h 833"/>
                <a:gd name="T32" fmla="*/ 599 w 708"/>
                <a:gd name="T33" fmla="*/ 344 h 833"/>
                <a:gd name="T34" fmla="*/ 520 w 708"/>
                <a:gd name="T35" fmla="*/ 678 h 833"/>
                <a:gd name="T36" fmla="*/ 355 w 708"/>
                <a:gd name="T37" fmla="*/ 746 h 833"/>
                <a:gd name="T38" fmla="*/ 352 w 708"/>
                <a:gd name="T39" fmla="*/ 746 h 833"/>
                <a:gd name="T40" fmla="*/ 188 w 708"/>
                <a:gd name="T41" fmla="*/ 678 h 833"/>
                <a:gd name="T42" fmla="*/ 108 w 708"/>
                <a:gd name="T43" fmla="*/ 344 h 833"/>
                <a:gd name="T44" fmla="*/ 108 w 708"/>
                <a:gd name="T45" fmla="*/ 344 h 833"/>
                <a:gd name="T46" fmla="*/ 108 w 708"/>
                <a:gd name="T47" fmla="*/ 344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8" h="833">
                  <a:moveTo>
                    <a:pt x="349" y="833"/>
                  </a:moveTo>
                  <a:cubicBezTo>
                    <a:pt x="359" y="833"/>
                    <a:pt x="359" y="833"/>
                    <a:pt x="359" y="833"/>
                  </a:cubicBezTo>
                  <a:cubicBezTo>
                    <a:pt x="453" y="831"/>
                    <a:pt x="528" y="798"/>
                    <a:pt x="584" y="735"/>
                  </a:cubicBezTo>
                  <a:cubicBezTo>
                    <a:pt x="708" y="596"/>
                    <a:pt x="687" y="358"/>
                    <a:pt x="685" y="336"/>
                  </a:cubicBezTo>
                  <a:cubicBezTo>
                    <a:pt x="677" y="165"/>
                    <a:pt x="596" y="83"/>
                    <a:pt x="530" y="45"/>
                  </a:cubicBezTo>
                  <a:cubicBezTo>
                    <a:pt x="480" y="17"/>
                    <a:pt x="422" y="2"/>
                    <a:pt x="358" y="0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17" y="0"/>
                    <a:pt x="247" y="6"/>
                    <a:pt x="180" y="44"/>
                  </a:cubicBezTo>
                  <a:cubicBezTo>
                    <a:pt x="113" y="82"/>
                    <a:pt x="31" y="164"/>
                    <a:pt x="23" y="336"/>
                  </a:cubicBezTo>
                  <a:cubicBezTo>
                    <a:pt x="21" y="358"/>
                    <a:pt x="0" y="596"/>
                    <a:pt x="123" y="735"/>
                  </a:cubicBezTo>
                  <a:cubicBezTo>
                    <a:pt x="179" y="798"/>
                    <a:pt x="255" y="831"/>
                    <a:pt x="349" y="833"/>
                  </a:cubicBezTo>
                  <a:close/>
                  <a:moveTo>
                    <a:pt x="108" y="344"/>
                  </a:moveTo>
                  <a:cubicBezTo>
                    <a:pt x="108" y="343"/>
                    <a:pt x="109" y="342"/>
                    <a:pt x="109" y="341"/>
                  </a:cubicBezTo>
                  <a:cubicBezTo>
                    <a:pt x="119" y="112"/>
                    <a:pt x="282" y="87"/>
                    <a:pt x="352" y="87"/>
                  </a:cubicBezTo>
                  <a:cubicBezTo>
                    <a:pt x="356" y="87"/>
                    <a:pt x="356" y="87"/>
                    <a:pt x="356" y="87"/>
                  </a:cubicBezTo>
                  <a:cubicBezTo>
                    <a:pt x="442" y="89"/>
                    <a:pt x="589" y="124"/>
                    <a:pt x="599" y="341"/>
                  </a:cubicBezTo>
                  <a:cubicBezTo>
                    <a:pt x="599" y="342"/>
                    <a:pt x="599" y="343"/>
                    <a:pt x="599" y="344"/>
                  </a:cubicBezTo>
                  <a:cubicBezTo>
                    <a:pt x="599" y="346"/>
                    <a:pt x="622" y="563"/>
                    <a:pt x="520" y="678"/>
                  </a:cubicBezTo>
                  <a:cubicBezTo>
                    <a:pt x="480" y="723"/>
                    <a:pt x="426" y="746"/>
                    <a:pt x="355" y="746"/>
                  </a:cubicBezTo>
                  <a:cubicBezTo>
                    <a:pt x="352" y="746"/>
                    <a:pt x="352" y="746"/>
                    <a:pt x="352" y="746"/>
                  </a:cubicBezTo>
                  <a:cubicBezTo>
                    <a:pt x="282" y="746"/>
                    <a:pt x="228" y="723"/>
                    <a:pt x="188" y="678"/>
                  </a:cubicBezTo>
                  <a:cubicBezTo>
                    <a:pt x="86" y="564"/>
                    <a:pt x="108" y="346"/>
                    <a:pt x="108" y="344"/>
                  </a:cubicBezTo>
                  <a:close/>
                  <a:moveTo>
                    <a:pt x="108" y="344"/>
                  </a:moveTo>
                  <a:cubicBezTo>
                    <a:pt x="108" y="344"/>
                    <a:pt x="108" y="344"/>
                    <a:pt x="108" y="3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302" y="581"/>
              <a:ext cx="285" cy="157"/>
            </a:xfrm>
            <a:custGeom>
              <a:avLst/>
              <a:gdLst>
                <a:gd name="T0" fmla="*/ 1315 w 1316"/>
                <a:gd name="T1" fmla="*/ 404 h 722"/>
                <a:gd name="T2" fmla="*/ 1315 w 1316"/>
                <a:gd name="T3" fmla="*/ 403 h 722"/>
                <a:gd name="T4" fmla="*/ 1315 w 1316"/>
                <a:gd name="T5" fmla="*/ 395 h 722"/>
                <a:gd name="T6" fmla="*/ 1170 w 1316"/>
                <a:gd name="T7" fmla="*/ 136 h 722"/>
                <a:gd name="T8" fmla="*/ 1167 w 1316"/>
                <a:gd name="T9" fmla="*/ 135 h 722"/>
                <a:gd name="T10" fmla="*/ 901 w 1316"/>
                <a:gd name="T11" fmla="*/ 14 h 722"/>
                <a:gd name="T12" fmla="*/ 841 w 1316"/>
                <a:gd name="T13" fmla="*/ 25 h 722"/>
                <a:gd name="T14" fmla="*/ 852 w 1316"/>
                <a:gd name="T15" fmla="*/ 85 h 722"/>
                <a:gd name="T16" fmla="*/ 1144 w 1316"/>
                <a:gd name="T17" fmla="*/ 218 h 722"/>
                <a:gd name="T18" fmla="*/ 1229 w 1316"/>
                <a:gd name="T19" fmla="*/ 397 h 722"/>
                <a:gd name="T20" fmla="*/ 1229 w 1316"/>
                <a:gd name="T21" fmla="*/ 405 h 722"/>
                <a:gd name="T22" fmla="*/ 1223 w 1316"/>
                <a:gd name="T23" fmla="*/ 504 h 722"/>
                <a:gd name="T24" fmla="*/ 658 w 1316"/>
                <a:gd name="T25" fmla="*/ 635 h 722"/>
                <a:gd name="T26" fmla="*/ 94 w 1316"/>
                <a:gd name="T27" fmla="*/ 504 h 722"/>
                <a:gd name="T28" fmla="*/ 87 w 1316"/>
                <a:gd name="T29" fmla="*/ 405 h 722"/>
                <a:gd name="T30" fmla="*/ 87 w 1316"/>
                <a:gd name="T31" fmla="*/ 397 h 722"/>
                <a:gd name="T32" fmla="*/ 173 w 1316"/>
                <a:gd name="T33" fmla="*/ 218 h 722"/>
                <a:gd name="T34" fmla="*/ 465 w 1316"/>
                <a:gd name="T35" fmla="*/ 84 h 722"/>
                <a:gd name="T36" fmla="*/ 475 w 1316"/>
                <a:gd name="T37" fmla="*/ 24 h 722"/>
                <a:gd name="T38" fmla="*/ 415 w 1316"/>
                <a:gd name="T39" fmla="*/ 14 h 722"/>
                <a:gd name="T40" fmla="*/ 150 w 1316"/>
                <a:gd name="T41" fmla="*/ 135 h 722"/>
                <a:gd name="T42" fmla="*/ 146 w 1316"/>
                <a:gd name="T43" fmla="*/ 136 h 722"/>
                <a:gd name="T44" fmla="*/ 1 w 1316"/>
                <a:gd name="T45" fmla="*/ 394 h 722"/>
                <a:gd name="T46" fmla="*/ 1 w 1316"/>
                <a:gd name="T47" fmla="*/ 402 h 722"/>
                <a:gd name="T48" fmla="*/ 1 w 1316"/>
                <a:gd name="T49" fmla="*/ 403 h 722"/>
                <a:gd name="T50" fmla="*/ 17 w 1316"/>
                <a:gd name="T51" fmla="*/ 548 h 722"/>
                <a:gd name="T52" fmla="*/ 34 w 1316"/>
                <a:gd name="T53" fmla="*/ 569 h 722"/>
                <a:gd name="T54" fmla="*/ 659 w 1316"/>
                <a:gd name="T55" fmla="*/ 722 h 722"/>
                <a:gd name="T56" fmla="*/ 1283 w 1316"/>
                <a:gd name="T57" fmla="*/ 569 h 722"/>
                <a:gd name="T58" fmla="*/ 1300 w 1316"/>
                <a:gd name="T59" fmla="*/ 548 h 722"/>
                <a:gd name="T60" fmla="*/ 1315 w 1316"/>
                <a:gd name="T61" fmla="*/ 404 h 722"/>
                <a:gd name="T62" fmla="*/ 1315 w 1316"/>
                <a:gd name="T63" fmla="*/ 404 h 722"/>
                <a:gd name="T64" fmla="*/ 1315 w 1316"/>
                <a:gd name="T65" fmla="*/ 404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6" h="722">
                  <a:moveTo>
                    <a:pt x="1315" y="404"/>
                  </a:moveTo>
                  <a:cubicBezTo>
                    <a:pt x="1315" y="403"/>
                    <a:pt x="1315" y="403"/>
                    <a:pt x="1315" y="403"/>
                  </a:cubicBezTo>
                  <a:cubicBezTo>
                    <a:pt x="1315" y="400"/>
                    <a:pt x="1315" y="398"/>
                    <a:pt x="1315" y="395"/>
                  </a:cubicBezTo>
                  <a:cubicBezTo>
                    <a:pt x="1313" y="331"/>
                    <a:pt x="1309" y="183"/>
                    <a:pt x="1170" y="136"/>
                  </a:cubicBezTo>
                  <a:cubicBezTo>
                    <a:pt x="1169" y="136"/>
                    <a:pt x="1168" y="135"/>
                    <a:pt x="1167" y="135"/>
                  </a:cubicBezTo>
                  <a:cubicBezTo>
                    <a:pt x="1023" y="98"/>
                    <a:pt x="903" y="15"/>
                    <a:pt x="901" y="14"/>
                  </a:cubicBezTo>
                  <a:cubicBezTo>
                    <a:pt x="882" y="0"/>
                    <a:pt x="855" y="5"/>
                    <a:pt x="841" y="25"/>
                  </a:cubicBezTo>
                  <a:cubicBezTo>
                    <a:pt x="827" y="44"/>
                    <a:pt x="832" y="71"/>
                    <a:pt x="852" y="85"/>
                  </a:cubicBezTo>
                  <a:cubicBezTo>
                    <a:pt x="857" y="89"/>
                    <a:pt x="984" y="177"/>
                    <a:pt x="1144" y="218"/>
                  </a:cubicBezTo>
                  <a:cubicBezTo>
                    <a:pt x="1218" y="245"/>
                    <a:pt x="1227" y="324"/>
                    <a:pt x="1229" y="397"/>
                  </a:cubicBezTo>
                  <a:cubicBezTo>
                    <a:pt x="1229" y="400"/>
                    <a:pt x="1229" y="403"/>
                    <a:pt x="1229" y="405"/>
                  </a:cubicBezTo>
                  <a:cubicBezTo>
                    <a:pt x="1230" y="434"/>
                    <a:pt x="1228" y="479"/>
                    <a:pt x="1223" y="504"/>
                  </a:cubicBezTo>
                  <a:cubicBezTo>
                    <a:pt x="1171" y="534"/>
                    <a:pt x="967" y="635"/>
                    <a:pt x="658" y="635"/>
                  </a:cubicBezTo>
                  <a:cubicBezTo>
                    <a:pt x="351" y="635"/>
                    <a:pt x="146" y="533"/>
                    <a:pt x="94" y="504"/>
                  </a:cubicBezTo>
                  <a:cubicBezTo>
                    <a:pt x="89" y="478"/>
                    <a:pt x="87" y="434"/>
                    <a:pt x="87" y="405"/>
                  </a:cubicBezTo>
                  <a:cubicBezTo>
                    <a:pt x="87" y="402"/>
                    <a:pt x="87" y="400"/>
                    <a:pt x="87" y="397"/>
                  </a:cubicBezTo>
                  <a:cubicBezTo>
                    <a:pt x="90" y="324"/>
                    <a:pt x="98" y="244"/>
                    <a:pt x="173" y="218"/>
                  </a:cubicBezTo>
                  <a:cubicBezTo>
                    <a:pt x="332" y="177"/>
                    <a:pt x="459" y="88"/>
                    <a:pt x="465" y="84"/>
                  </a:cubicBezTo>
                  <a:cubicBezTo>
                    <a:pt x="484" y="71"/>
                    <a:pt x="489" y="44"/>
                    <a:pt x="475" y="24"/>
                  </a:cubicBezTo>
                  <a:cubicBezTo>
                    <a:pt x="462" y="5"/>
                    <a:pt x="435" y="0"/>
                    <a:pt x="415" y="14"/>
                  </a:cubicBezTo>
                  <a:cubicBezTo>
                    <a:pt x="414" y="15"/>
                    <a:pt x="295" y="98"/>
                    <a:pt x="150" y="135"/>
                  </a:cubicBezTo>
                  <a:cubicBezTo>
                    <a:pt x="148" y="135"/>
                    <a:pt x="147" y="135"/>
                    <a:pt x="146" y="136"/>
                  </a:cubicBezTo>
                  <a:cubicBezTo>
                    <a:pt x="7" y="183"/>
                    <a:pt x="3" y="331"/>
                    <a:pt x="1" y="394"/>
                  </a:cubicBezTo>
                  <a:cubicBezTo>
                    <a:pt x="1" y="397"/>
                    <a:pt x="1" y="400"/>
                    <a:pt x="1" y="402"/>
                  </a:cubicBezTo>
                  <a:cubicBezTo>
                    <a:pt x="1" y="403"/>
                    <a:pt x="1" y="403"/>
                    <a:pt x="1" y="403"/>
                  </a:cubicBezTo>
                  <a:cubicBezTo>
                    <a:pt x="1" y="420"/>
                    <a:pt x="0" y="506"/>
                    <a:pt x="17" y="548"/>
                  </a:cubicBezTo>
                  <a:cubicBezTo>
                    <a:pt x="21" y="557"/>
                    <a:pt x="26" y="564"/>
                    <a:pt x="34" y="569"/>
                  </a:cubicBezTo>
                  <a:cubicBezTo>
                    <a:pt x="44" y="575"/>
                    <a:pt x="274" y="722"/>
                    <a:pt x="659" y="722"/>
                  </a:cubicBezTo>
                  <a:cubicBezTo>
                    <a:pt x="1044" y="722"/>
                    <a:pt x="1274" y="575"/>
                    <a:pt x="1283" y="569"/>
                  </a:cubicBezTo>
                  <a:cubicBezTo>
                    <a:pt x="1291" y="564"/>
                    <a:pt x="1297" y="557"/>
                    <a:pt x="1300" y="548"/>
                  </a:cubicBezTo>
                  <a:cubicBezTo>
                    <a:pt x="1316" y="506"/>
                    <a:pt x="1316" y="420"/>
                    <a:pt x="1315" y="404"/>
                  </a:cubicBezTo>
                  <a:close/>
                  <a:moveTo>
                    <a:pt x="1315" y="404"/>
                  </a:moveTo>
                  <a:cubicBezTo>
                    <a:pt x="1315" y="404"/>
                    <a:pt x="1315" y="404"/>
                    <a:pt x="1315" y="4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37" name="Freeform 103"/>
          <p:cNvSpPr>
            <a:spLocks noEditPoints="1"/>
          </p:cNvSpPr>
          <p:nvPr/>
        </p:nvSpPr>
        <p:spPr bwMode="auto">
          <a:xfrm>
            <a:off x="10064833" y="3120184"/>
            <a:ext cx="538163" cy="511175"/>
          </a:xfrm>
          <a:custGeom>
            <a:avLst/>
            <a:gdLst>
              <a:gd name="T0" fmla="*/ 1546 w 1566"/>
              <a:gd name="T1" fmla="*/ 674 h 1489"/>
              <a:gd name="T2" fmla="*/ 814 w 1566"/>
              <a:gd name="T3" fmla="*/ 20 h 1489"/>
              <a:gd name="T4" fmla="*/ 810 w 1566"/>
              <a:gd name="T5" fmla="*/ 16 h 1489"/>
              <a:gd name="T6" fmla="*/ 752 w 1566"/>
              <a:gd name="T7" fmla="*/ 15 h 1489"/>
              <a:gd name="T8" fmla="*/ 19 w 1566"/>
              <a:gd name="T9" fmla="*/ 670 h 1489"/>
              <a:gd name="T10" fmla="*/ 16 w 1566"/>
              <a:gd name="T11" fmla="*/ 731 h 1489"/>
              <a:gd name="T12" fmla="*/ 48 w 1566"/>
              <a:gd name="T13" fmla="*/ 746 h 1489"/>
              <a:gd name="T14" fmla="*/ 77 w 1566"/>
              <a:gd name="T15" fmla="*/ 735 h 1489"/>
              <a:gd name="T16" fmla="*/ 209 w 1566"/>
              <a:gd name="T17" fmla="*/ 617 h 1489"/>
              <a:gd name="T18" fmla="*/ 209 w 1566"/>
              <a:gd name="T19" fmla="*/ 1380 h 1489"/>
              <a:gd name="T20" fmla="*/ 318 w 1566"/>
              <a:gd name="T21" fmla="*/ 1489 h 1489"/>
              <a:gd name="T22" fmla="*/ 549 w 1566"/>
              <a:gd name="T23" fmla="*/ 1489 h 1489"/>
              <a:gd name="T24" fmla="*/ 651 w 1566"/>
              <a:gd name="T25" fmla="*/ 1387 h 1489"/>
              <a:gd name="T26" fmla="*/ 651 w 1566"/>
              <a:gd name="T27" fmla="*/ 999 h 1489"/>
              <a:gd name="T28" fmla="*/ 666 w 1566"/>
              <a:gd name="T29" fmla="*/ 983 h 1489"/>
              <a:gd name="T30" fmla="*/ 900 w 1566"/>
              <a:gd name="T31" fmla="*/ 983 h 1489"/>
              <a:gd name="T32" fmla="*/ 915 w 1566"/>
              <a:gd name="T33" fmla="*/ 999 h 1489"/>
              <a:gd name="T34" fmla="*/ 915 w 1566"/>
              <a:gd name="T35" fmla="*/ 1387 h 1489"/>
              <a:gd name="T36" fmla="*/ 1018 w 1566"/>
              <a:gd name="T37" fmla="*/ 1489 h 1489"/>
              <a:gd name="T38" fmla="*/ 1249 w 1566"/>
              <a:gd name="T39" fmla="*/ 1489 h 1489"/>
              <a:gd name="T40" fmla="*/ 1357 w 1566"/>
              <a:gd name="T41" fmla="*/ 1353 h 1489"/>
              <a:gd name="T42" fmla="*/ 1357 w 1566"/>
              <a:gd name="T43" fmla="*/ 621 h 1489"/>
              <a:gd name="T44" fmla="*/ 1489 w 1566"/>
              <a:gd name="T45" fmla="*/ 739 h 1489"/>
              <a:gd name="T46" fmla="*/ 1518 w 1566"/>
              <a:gd name="T47" fmla="*/ 750 h 1489"/>
              <a:gd name="T48" fmla="*/ 1550 w 1566"/>
              <a:gd name="T49" fmla="*/ 735 h 1489"/>
              <a:gd name="T50" fmla="*/ 1546 w 1566"/>
              <a:gd name="T51" fmla="*/ 674 h 1489"/>
              <a:gd name="T52" fmla="*/ 1271 w 1566"/>
              <a:gd name="T53" fmla="*/ 888 h 1489"/>
              <a:gd name="T54" fmla="*/ 1271 w 1566"/>
              <a:gd name="T55" fmla="*/ 1352 h 1489"/>
              <a:gd name="T56" fmla="*/ 1248 w 1566"/>
              <a:gd name="T57" fmla="*/ 1402 h 1489"/>
              <a:gd name="T58" fmla="*/ 1017 w 1566"/>
              <a:gd name="T59" fmla="*/ 1402 h 1489"/>
              <a:gd name="T60" fmla="*/ 1001 w 1566"/>
              <a:gd name="T61" fmla="*/ 1386 h 1489"/>
              <a:gd name="T62" fmla="*/ 1001 w 1566"/>
              <a:gd name="T63" fmla="*/ 999 h 1489"/>
              <a:gd name="T64" fmla="*/ 899 w 1566"/>
              <a:gd name="T65" fmla="*/ 897 h 1489"/>
              <a:gd name="T66" fmla="*/ 666 w 1566"/>
              <a:gd name="T67" fmla="*/ 897 h 1489"/>
              <a:gd name="T68" fmla="*/ 564 w 1566"/>
              <a:gd name="T69" fmla="*/ 999 h 1489"/>
              <a:gd name="T70" fmla="*/ 564 w 1566"/>
              <a:gd name="T71" fmla="*/ 1387 h 1489"/>
              <a:gd name="T72" fmla="*/ 548 w 1566"/>
              <a:gd name="T73" fmla="*/ 1403 h 1489"/>
              <a:gd name="T74" fmla="*/ 317 w 1566"/>
              <a:gd name="T75" fmla="*/ 1403 h 1489"/>
              <a:gd name="T76" fmla="*/ 295 w 1566"/>
              <a:gd name="T77" fmla="*/ 1380 h 1489"/>
              <a:gd name="T78" fmla="*/ 295 w 1566"/>
              <a:gd name="T79" fmla="*/ 539 h 1489"/>
              <a:gd name="T80" fmla="*/ 781 w 1566"/>
              <a:gd name="T81" fmla="*/ 105 h 1489"/>
              <a:gd name="T82" fmla="*/ 1271 w 1566"/>
              <a:gd name="T83" fmla="*/ 543 h 1489"/>
              <a:gd name="T84" fmla="*/ 1271 w 1566"/>
              <a:gd name="T85" fmla="*/ 888 h 1489"/>
              <a:gd name="T86" fmla="*/ 1271 w 1566"/>
              <a:gd name="T87" fmla="*/ 888 h 1489"/>
              <a:gd name="T88" fmla="*/ 1271 w 1566"/>
              <a:gd name="T89" fmla="*/ 888 h 1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66" h="1489">
                <a:moveTo>
                  <a:pt x="1546" y="674"/>
                </a:moveTo>
                <a:cubicBezTo>
                  <a:pt x="814" y="20"/>
                  <a:pt x="814" y="20"/>
                  <a:pt x="814" y="20"/>
                </a:cubicBezTo>
                <a:cubicBezTo>
                  <a:pt x="813" y="18"/>
                  <a:pt x="812" y="17"/>
                  <a:pt x="810" y="16"/>
                </a:cubicBezTo>
                <a:cubicBezTo>
                  <a:pt x="794" y="1"/>
                  <a:pt x="769" y="0"/>
                  <a:pt x="752" y="15"/>
                </a:cubicBezTo>
                <a:cubicBezTo>
                  <a:pt x="19" y="670"/>
                  <a:pt x="19" y="670"/>
                  <a:pt x="19" y="670"/>
                </a:cubicBezTo>
                <a:cubicBezTo>
                  <a:pt x="1" y="686"/>
                  <a:pt x="0" y="713"/>
                  <a:pt x="16" y="731"/>
                </a:cubicBezTo>
                <a:cubicBezTo>
                  <a:pt x="25" y="741"/>
                  <a:pt x="36" y="746"/>
                  <a:pt x="48" y="746"/>
                </a:cubicBezTo>
                <a:cubicBezTo>
                  <a:pt x="58" y="746"/>
                  <a:pt x="69" y="742"/>
                  <a:pt x="77" y="735"/>
                </a:cubicBezTo>
                <a:cubicBezTo>
                  <a:pt x="209" y="617"/>
                  <a:pt x="209" y="617"/>
                  <a:pt x="209" y="617"/>
                </a:cubicBezTo>
                <a:cubicBezTo>
                  <a:pt x="209" y="1380"/>
                  <a:pt x="209" y="1380"/>
                  <a:pt x="209" y="1380"/>
                </a:cubicBezTo>
                <a:cubicBezTo>
                  <a:pt x="209" y="1440"/>
                  <a:pt x="258" y="1489"/>
                  <a:pt x="318" y="1489"/>
                </a:cubicBezTo>
                <a:cubicBezTo>
                  <a:pt x="549" y="1489"/>
                  <a:pt x="549" y="1489"/>
                  <a:pt x="549" y="1489"/>
                </a:cubicBezTo>
                <a:cubicBezTo>
                  <a:pt x="605" y="1489"/>
                  <a:pt x="651" y="1443"/>
                  <a:pt x="651" y="1387"/>
                </a:cubicBezTo>
                <a:cubicBezTo>
                  <a:pt x="651" y="999"/>
                  <a:pt x="651" y="999"/>
                  <a:pt x="651" y="999"/>
                </a:cubicBezTo>
                <a:cubicBezTo>
                  <a:pt x="651" y="990"/>
                  <a:pt x="658" y="983"/>
                  <a:pt x="666" y="983"/>
                </a:cubicBezTo>
                <a:cubicBezTo>
                  <a:pt x="900" y="983"/>
                  <a:pt x="900" y="983"/>
                  <a:pt x="900" y="983"/>
                </a:cubicBezTo>
                <a:cubicBezTo>
                  <a:pt x="908" y="983"/>
                  <a:pt x="915" y="990"/>
                  <a:pt x="915" y="999"/>
                </a:cubicBezTo>
                <a:cubicBezTo>
                  <a:pt x="915" y="1387"/>
                  <a:pt x="915" y="1387"/>
                  <a:pt x="915" y="1387"/>
                </a:cubicBezTo>
                <a:cubicBezTo>
                  <a:pt x="915" y="1443"/>
                  <a:pt x="961" y="1489"/>
                  <a:pt x="1018" y="1489"/>
                </a:cubicBezTo>
                <a:cubicBezTo>
                  <a:pt x="1249" y="1489"/>
                  <a:pt x="1249" y="1489"/>
                  <a:pt x="1249" y="1489"/>
                </a:cubicBezTo>
                <a:cubicBezTo>
                  <a:pt x="1309" y="1489"/>
                  <a:pt x="1357" y="1429"/>
                  <a:pt x="1357" y="1353"/>
                </a:cubicBezTo>
                <a:cubicBezTo>
                  <a:pt x="1357" y="621"/>
                  <a:pt x="1357" y="621"/>
                  <a:pt x="1357" y="621"/>
                </a:cubicBezTo>
                <a:cubicBezTo>
                  <a:pt x="1489" y="739"/>
                  <a:pt x="1489" y="739"/>
                  <a:pt x="1489" y="739"/>
                </a:cubicBezTo>
                <a:cubicBezTo>
                  <a:pt x="1498" y="746"/>
                  <a:pt x="1508" y="750"/>
                  <a:pt x="1518" y="750"/>
                </a:cubicBezTo>
                <a:cubicBezTo>
                  <a:pt x="1530" y="750"/>
                  <a:pt x="1542" y="745"/>
                  <a:pt x="1550" y="735"/>
                </a:cubicBezTo>
                <a:cubicBezTo>
                  <a:pt x="1566" y="717"/>
                  <a:pt x="1564" y="690"/>
                  <a:pt x="1546" y="674"/>
                </a:cubicBezTo>
                <a:close/>
                <a:moveTo>
                  <a:pt x="1271" y="888"/>
                </a:moveTo>
                <a:cubicBezTo>
                  <a:pt x="1271" y="1352"/>
                  <a:pt x="1271" y="1352"/>
                  <a:pt x="1271" y="1352"/>
                </a:cubicBezTo>
                <a:cubicBezTo>
                  <a:pt x="1271" y="1383"/>
                  <a:pt x="1255" y="1402"/>
                  <a:pt x="1248" y="1402"/>
                </a:cubicBezTo>
                <a:cubicBezTo>
                  <a:pt x="1017" y="1402"/>
                  <a:pt x="1017" y="1402"/>
                  <a:pt x="1017" y="1402"/>
                </a:cubicBezTo>
                <a:cubicBezTo>
                  <a:pt x="1009" y="1402"/>
                  <a:pt x="1001" y="1395"/>
                  <a:pt x="1001" y="1386"/>
                </a:cubicBezTo>
                <a:cubicBezTo>
                  <a:pt x="1001" y="999"/>
                  <a:pt x="1001" y="999"/>
                  <a:pt x="1001" y="999"/>
                </a:cubicBezTo>
                <a:cubicBezTo>
                  <a:pt x="1001" y="942"/>
                  <a:pt x="956" y="897"/>
                  <a:pt x="899" y="897"/>
                </a:cubicBezTo>
                <a:cubicBezTo>
                  <a:pt x="666" y="897"/>
                  <a:pt x="666" y="897"/>
                  <a:pt x="666" y="897"/>
                </a:cubicBezTo>
                <a:cubicBezTo>
                  <a:pt x="610" y="897"/>
                  <a:pt x="564" y="942"/>
                  <a:pt x="564" y="999"/>
                </a:cubicBezTo>
                <a:cubicBezTo>
                  <a:pt x="564" y="1387"/>
                  <a:pt x="564" y="1387"/>
                  <a:pt x="564" y="1387"/>
                </a:cubicBezTo>
                <a:cubicBezTo>
                  <a:pt x="564" y="1396"/>
                  <a:pt x="557" y="1403"/>
                  <a:pt x="548" y="1403"/>
                </a:cubicBezTo>
                <a:cubicBezTo>
                  <a:pt x="317" y="1403"/>
                  <a:pt x="317" y="1403"/>
                  <a:pt x="317" y="1403"/>
                </a:cubicBezTo>
                <a:cubicBezTo>
                  <a:pt x="305" y="1403"/>
                  <a:pt x="295" y="1393"/>
                  <a:pt x="295" y="1380"/>
                </a:cubicBezTo>
                <a:cubicBezTo>
                  <a:pt x="295" y="539"/>
                  <a:pt x="295" y="539"/>
                  <a:pt x="295" y="539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1271" y="543"/>
                  <a:pt x="1271" y="543"/>
                  <a:pt x="1271" y="543"/>
                </a:cubicBezTo>
                <a:lnTo>
                  <a:pt x="1271" y="888"/>
                </a:lnTo>
                <a:close/>
                <a:moveTo>
                  <a:pt x="1271" y="888"/>
                </a:moveTo>
                <a:cubicBezTo>
                  <a:pt x="1271" y="888"/>
                  <a:pt x="1271" y="888"/>
                  <a:pt x="1271" y="888"/>
                </a:cubicBezTo>
              </a:path>
            </a:pathLst>
          </a:custGeom>
          <a:solidFill>
            <a:srgbClr val="963A89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41"/>
          <p:cNvSpPr>
            <a:spLocks noEditPoints="1"/>
          </p:cNvSpPr>
          <p:nvPr/>
        </p:nvSpPr>
        <p:spPr bwMode="auto">
          <a:xfrm>
            <a:off x="1548928" y="3120184"/>
            <a:ext cx="542925" cy="536575"/>
          </a:xfrm>
          <a:custGeom>
            <a:avLst/>
            <a:gdLst>
              <a:gd name="T0" fmla="*/ 1473 w 1578"/>
              <a:gd name="T1" fmla="*/ 437 h 1561"/>
              <a:gd name="T2" fmla="*/ 1374 w 1578"/>
              <a:gd name="T3" fmla="*/ 437 h 1561"/>
              <a:gd name="T4" fmla="*/ 1016 w 1578"/>
              <a:gd name="T5" fmla="*/ 342 h 1561"/>
              <a:gd name="T6" fmla="*/ 791 w 1578"/>
              <a:gd name="T7" fmla="*/ 383 h 1561"/>
              <a:gd name="T8" fmla="*/ 983 w 1578"/>
              <a:gd name="T9" fmla="*/ 259 h 1561"/>
              <a:gd name="T10" fmla="*/ 1113 w 1578"/>
              <a:gd name="T11" fmla="*/ 129 h 1561"/>
              <a:gd name="T12" fmla="*/ 983 w 1578"/>
              <a:gd name="T13" fmla="*/ 0 h 1561"/>
              <a:gd name="T14" fmla="*/ 854 w 1578"/>
              <a:gd name="T15" fmla="*/ 129 h 1561"/>
              <a:gd name="T16" fmla="*/ 621 w 1578"/>
              <a:gd name="T17" fmla="*/ 431 h 1561"/>
              <a:gd name="T18" fmla="*/ 563 w 1578"/>
              <a:gd name="T19" fmla="*/ 402 h 1561"/>
              <a:gd name="T20" fmla="*/ 435 w 1578"/>
              <a:gd name="T21" fmla="*/ 501 h 1561"/>
              <a:gd name="T22" fmla="*/ 435 w 1578"/>
              <a:gd name="T23" fmla="*/ 599 h 1561"/>
              <a:gd name="T24" fmla="*/ 198 w 1578"/>
              <a:gd name="T25" fmla="*/ 853 h 1561"/>
              <a:gd name="T26" fmla="*/ 51 w 1578"/>
              <a:gd name="T27" fmla="*/ 879 h 1561"/>
              <a:gd name="T28" fmla="*/ 142 w 1578"/>
              <a:gd name="T29" fmla="*/ 1100 h 1561"/>
              <a:gd name="T30" fmla="*/ 259 w 1578"/>
              <a:gd name="T31" fmla="*/ 914 h 1561"/>
              <a:gd name="T32" fmla="*/ 355 w 1578"/>
              <a:gd name="T33" fmla="*/ 1003 h 1561"/>
              <a:gd name="T34" fmla="*/ 447 w 1578"/>
              <a:gd name="T35" fmla="*/ 1363 h 1561"/>
              <a:gd name="T36" fmla="*/ 525 w 1578"/>
              <a:gd name="T37" fmla="*/ 1540 h 1561"/>
              <a:gd name="T38" fmla="*/ 623 w 1578"/>
              <a:gd name="T39" fmla="*/ 1540 h 1561"/>
              <a:gd name="T40" fmla="*/ 701 w 1578"/>
              <a:gd name="T41" fmla="*/ 1363 h 1561"/>
              <a:gd name="T42" fmla="*/ 574 w 1578"/>
              <a:gd name="T43" fmla="*/ 1265 h 1561"/>
              <a:gd name="T44" fmla="*/ 523 w 1578"/>
              <a:gd name="T45" fmla="*/ 1288 h 1561"/>
              <a:gd name="T46" fmla="*/ 563 w 1578"/>
              <a:gd name="T47" fmla="*/ 697 h 1561"/>
              <a:gd name="T48" fmla="*/ 690 w 1578"/>
              <a:gd name="T49" fmla="*/ 599 h 1561"/>
              <a:gd name="T50" fmla="*/ 1301 w 1578"/>
              <a:gd name="T51" fmla="*/ 509 h 1561"/>
              <a:gd name="T52" fmla="*/ 1296 w 1578"/>
              <a:gd name="T53" fmla="*/ 613 h 1561"/>
              <a:gd name="T54" fmla="*/ 1423 w 1578"/>
              <a:gd name="T55" fmla="*/ 712 h 1561"/>
              <a:gd name="T56" fmla="*/ 1551 w 1578"/>
              <a:gd name="T57" fmla="*/ 613 h 1561"/>
              <a:gd name="T58" fmla="*/ 629 w 1578"/>
              <a:gd name="T59" fmla="*/ 1413 h 1561"/>
              <a:gd name="T60" fmla="*/ 519 w 1578"/>
              <a:gd name="T61" fmla="*/ 1413 h 1561"/>
              <a:gd name="T62" fmla="*/ 629 w 1578"/>
              <a:gd name="T63" fmla="*/ 1413 h 1561"/>
              <a:gd name="T64" fmla="*/ 983 w 1578"/>
              <a:gd name="T65" fmla="*/ 87 h 1561"/>
              <a:gd name="T66" fmla="*/ 1026 w 1578"/>
              <a:gd name="T67" fmla="*/ 130 h 1561"/>
              <a:gd name="T68" fmla="*/ 983 w 1578"/>
              <a:gd name="T69" fmla="*/ 173 h 1561"/>
              <a:gd name="T70" fmla="*/ 940 w 1578"/>
              <a:gd name="T71" fmla="*/ 130 h 1561"/>
              <a:gd name="T72" fmla="*/ 173 w 1578"/>
              <a:gd name="T73" fmla="*/ 1001 h 1561"/>
              <a:gd name="T74" fmla="*/ 112 w 1578"/>
              <a:gd name="T75" fmla="*/ 1001 h 1561"/>
              <a:gd name="T76" fmla="*/ 142 w 1578"/>
              <a:gd name="T77" fmla="*/ 928 h 1561"/>
              <a:gd name="T78" fmla="*/ 173 w 1578"/>
              <a:gd name="T79" fmla="*/ 1001 h 1561"/>
              <a:gd name="T80" fmla="*/ 508 w 1578"/>
              <a:gd name="T81" fmla="*/ 550 h 1561"/>
              <a:gd name="T82" fmla="*/ 617 w 1578"/>
              <a:gd name="T83" fmla="*/ 550 h 1561"/>
              <a:gd name="T84" fmla="*/ 1423 w 1578"/>
              <a:gd name="T85" fmla="*/ 618 h 1561"/>
              <a:gd name="T86" fmla="*/ 1423 w 1578"/>
              <a:gd name="T87" fmla="*/ 509 h 1561"/>
              <a:gd name="T88" fmla="*/ 1423 w 1578"/>
              <a:gd name="T89" fmla="*/ 618 h 1561"/>
              <a:gd name="T90" fmla="*/ 1423 w 1578"/>
              <a:gd name="T91" fmla="*/ 618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8" h="1561">
                <a:moveTo>
                  <a:pt x="1550" y="514"/>
                </a:moveTo>
                <a:cubicBezTo>
                  <a:pt x="1473" y="437"/>
                  <a:pt x="1473" y="437"/>
                  <a:pt x="1473" y="437"/>
                </a:cubicBezTo>
                <a:cubicBezTo>
                  <a:pt x="1460" y="424"/>
                  <a:pt x="1442" y="416"/>
                  <a:pt x="1423" y="416"/>
                </a:cubicBezTo>
                <a:cubicBezTo>
                  <a:pt x="1405" y="416"/>
                  <a:pt x="1387" y="424"/>
                  <a:pt x="1374" y="437"/>
                </a:cubicBezTo>
                <a:cubicBezTo>
                  <a:pt x="1364" y="447"/>
                  <a:pt x="1364" y="447"/>
                  <a:pt x="1364" y="447"/>
                </a:cubicBezTo>
                <a:cubicBezTo>
                  <a:pt x="1261" y="379"/>
                  <a:pt x="1141" y="343"/>
                  <a:pt x="1016" y="342"/>
                </a:cubicBezTo>
                <a:cubicBezTo>
                  <a:pt x="1015" y="342"/>
                  <a:pt x="1015" y="342"/>
                  <a:pt x="1015" y="342"/>
                </a:cubicBezTo>
                <a:cubicBezTo>
                  <a:pt x="937" y="342"/>
                  <a:pt x="862" y="356"/>
                  <a:pt x="791" y="383"/>
                </a:cubicBezTo>
                <a:cubicBezTo>
                  <a:pt x="928" y="247"/>
                  <a:pt x="928" y="247"/>
                  <a:pt x="928" y="247"/>
                </a:cubicBezTo>
                <a:cubicBezTo>
                  <a:pt x="945" y="255"/>
                  <a:pt x="964" y="259"/>
                  <a:pt x="983" y="259"/>
                </a:cubicBezTo>
                <a:cubicBezTo>
                  <a:pt x="1018" y="259"/>
                  <a:pt x="1051" y="246"/>
                  <a:pt x="1075" y="221"/>
                </a:cubicBezTo>
                <a:cubicBezTo>
                  <a:pt x="1099" y="197"/>
                  <a:pt x="1113" y="164"/>
                  <a:pt x="1113" y="129"/>
                </a:cubicBezTo>
                <a:cubicBezTo>
                  <a:pt x="1113" y="95"/>
                  <a:pt x="1100" y="62"/>
                  <a:pt x="1075" y="38"/>
                </a:cubicBezTo>
                <a:cubicBezTo>
                  <a:pt x="1050" y="14"/>
                  <a:pt x="1018" y="0"/>
                  <a:pt x="983" y="0"/>
                </a:cubicBezTo>
                <a:cubicBezTo>
                  <a:pt x="949" y="0"/>
                  <a:pt x="916" y="13"/>
                  <a:pt x="892" y="38"/>
                </a:cubicBezTo>
                <a:cubicBezTo>
                  <a:pt x="868" y="63"/>
                  <a:pt x="854" y="95"/>
                  <a:pt x="854" y="129"/>
                </a:cubicBezTo>
                <a:cubicBezTo>
                  <a:pt x="854" y="149"/>
                  <a:pt x="858" y="168"/>
                  <a:pt x="866" y="185"/>
                </a:cubicBezTo>
                <a:cubicBezTo>
                  <a:pt x="621" y="431"/>
                  <a:pt x="621" y="431"/>
                  <a:pt x="621" y="431"/>
                </a:cubicBezTo>
                <a:cubicBezTo>
                  <a:pt x="613" y="422"/>
                  <a:pt x="613" y="422"/>
                  <a:pt x="613" y="422"/>
                </a:cubicBezTo>
                <a:cubicBezTo>
                  <a:pt x="599" y="409"/>
                  <a:pt x="582" y="402"/>
                  <a:pt x="563" y="402"/>
                </a:cubicBezTo>
                <a:cubicBezTo>
                  <a:pt x="545" y="402"/>
                  <a:pt x="527" y="409"/>
                  <a:pt x="514" y="422"/>
                </a:cubicBezTo>
                <a:cubicBezTo>
                  <a:pt x="435" y="501"/>
                  <a:pt x="435" y="501"/>
                  <a:pt x="435" y="501"/>
                </a:cubicBezTo>
                <a:cubicBezTo>
                  <a:pt x="422" y="514"/>
                  <a:pt x="415" y="531"/>
                  <a:pt x="415" y="550"/>
                </a:cubicBezTo>
                <a:cubicBezTo>
                  <a:pt x="415" y="569"/>
                  <a:pt x="422" y="586"/>
                  <a:pt x="435" y="599"/>
                </a:cubicBezTo>
                <a:cubicBezTo>
                  <a:pt x="444" y="608"/>
                  <a:pt x="444" y="608"/>
                  <a:pt x="444" y="608"/>
                </a:cubicBezTo>
                <a:cubicBezTo>
                  <a:pt x="198" y="853"/>
                  <a:pt x="198" y="853"/>
                  <a:pt x="198" y="853"/>
                </a:cubicBezTo>
                <a:cubicBezTo>
                  <a:pt x="181" y="845"/>
                  <a:pt x="162" y="841"/>
                  <a:pt x="142" y="841"/>
                </a:cubicBezTo>
                <a:cubicBezTo>
                  <a:pt x="108" y="841"/>
                  <a:pt x="75" y="854"/>
                  <a:pt x="51" y="879"/>
                </a:cubicBezTo>
                <a:cubicBezTo>
                  <a:pt x="0" y="929"/>
                  <a:pt x="0" y="1011"/>
                  <a:pt x="51" y="1062"/>
                </a:cubicBezTo>
                <a:cubicBezTo>
                  <a:pt x="75" y="1086"/>
                  <a:pt x="108" y="1100"/>
                  <a:pt x="142" y="1100"/>
                </a:cubicBezTo>
                <a:cubicBezTo>
                  <a:pt x="177" y="1100"/>
                  <a:pt x="210" y="1086"/>
                  <a:pt x="234" y="1062"/>
                </a:cubicBezTo>
                <a:cubicBezTo>
                  <a:pt x="274" y="1022"/>
                  <a:pt x="282" y="962"/>
                  <a:pt x="259" y="914"/>
                </a:cubicBezTo>
                <a:cubicBezTo>
                  <a:pt x="396" y="778"/>
                  <a:pt x="396" y="778"/>
                  <a:pt x="396" y="778"/>
                </a:cubicBezTo>
                <a:cubicBezTo>
                  <a:pt x="369" y="849"/>
                  <a:pt x="355" y="925"/>
                  <a:pt x="355" y="1003"/>
                </a:cubicBezTo>
                <a:cubicBezTo>
                  <a:pt x="355" y="1128"/>
                  <a:pt x="391" y="1248"/>
                  <a:pt x="460" y="1350"/>
                </a:cubicBezTo>
                <a:cubicBezTo>
                  <a:pt x="447" y="1363"/>
                  <a:pt x="447" y="1363"/>
                  <a:pt x="447" y="1363"/>
                </a:cubicBezTo>
                <a:cubicBezTo>
                  <a:pt x="420" y="1391"/>
                  <a:pt x="420" y="1435"/>
                  <a:pt x="447" y="1462"/>
                </a:cubicBezTo>
                <a:cubicBezTo>
                  <a:pt x="525" y="1540"/>
                  <a:pt x="525" y="1540"/>
                  <a:pt x="525" y="1540"/>
                </a:cubicBezTo>
                <a:cubicBezTo>
                  <a:pt x="538" y="1553"/>
                  <a:pt x="556" y="1561"/>
                  <a:pt x="574" y="1561"/>
                </a:cubicBezTo>
                <a:cubicBezTo>
                  <a:pt x="593" y="1561"/>
                  <a:pt x="610" y="1553"/>
                  <a:pt x="623" y="1540"/>
                </a:cubicBezTo>
                <a:cubicBezTo>
                  <a:pt x="701" y="1462"/>
                  <a:pt x="701" y="1462"/>
                  <a:pt x="701" y="1462"/>
                </a:cubicBezTo>
                <a:cubicBezTo>
                  <a:pt x="729" y="1435"/>
                  <a:pt x="729" y="1391"/>
                  <a:pt x="701" y="1363"/>
                </a:cubicBezTo>
                <a:cubicBezTo>
                  <a:pt x="623" y="1285"/>
                  <a:pt x="623" y="1285"/>
                  <a:pt x="623" y="1285"/>
                </a:cubicBezTo>
                <a:cubicBezTo>
                  <a:pt x="610" y="1272"/>
                  <a:pt x="593" y="1265"/>
                  <a:pt x="574" y="1265"/>
                </a:cubicBezTo>
                <a:cubicBezTo>
                  <a:pt x="556" y="1265"/>
                  <a:pt x="538" y="1272"/>
                  <a:pt x="525" y="1285"/>
                </a:cubicBezTo>
                <a:cubicBezTo>
                  <a:pt x="523" y="1288"/>
                  <a:pt x="523" y="1288"/>
                  <a:pt x="523" y="1288"/>
                </a:cubicBezTo>
                <a:cubicBezTo>
                  <a:pt x="410" y="1105"/>
                  <a:pt x="415" y="870"/>
                  <a:pt x="538" y="693"/>
                </a:cubicBezTo>
                <a:cubicBezTo>
                  <a:pt x="546" y="696"/>
                  <a:pt x="554" y="697"/>
                  <a:pt x="563" y="697"/>
                </a:cubicBezTo>
                <a:cubicBezTo>
                  <a:pt x="581" y="697"/>
                  <a:pt x="599" y="690"/>
                  <a:pt x="612" y="677"/>
                </a:cubicBezTo>
                <a:cubicBezTo>
                  <a:pt x="690" y="599"/>
                  <a:pt x="690" y="599"/>
                  <a:pt x="690" y="599"/>
                </a:cubicBezTo>
                <a:cubicBezTo>
                  <a:pt x="710" y="579"/>
                  <a:pt x="716" y="549"/>
                  <a:pt x="706" y="524"/>
                </a:cubicBezTo>
                <a:cubicBezTo>
                  <a:pt x="883" y="402"/>
                  <a:pt x="1119" y="397"/>
                  <a:pt x="1301" y="509"/>
                </a:cubicBezTo>
                <a:cubicBezTo>
                  <a:pt x="1296" y="514"/>
                  <a:pt x="1296" y="514"/>
                  <a:pt x="1296" y="514"/>
                </a:cubicBezTo>
                <a:cubicBezTo>
                  <a:pt x="1269" y="541"/>
                  <a:pt x="1269" y="586"/>
                  <a:pt x="1296" y="613"/>
                </a:cubicBezTo>
                <a:cubicBezTo>
                  <a:pt x="1374" y="691"/>
                  <a:pt x="1374" y="691"/>
                  <a:pt x="1374" y="691"/>
                </a:cubicBezTo>
                <a:cubicBezTo>
                  <a:pt x="1387" y="704"/>
                  <a:pt x="1405" y="712"/>
                  <a:pt x="1423" y="712"/>
                </a:cubicBezTo>
                <a:cubicBezTo>
                  <a:pt x="1442" y="712"/>
                  <a:pt x="1460" y="704"/>
                  <a:pt x="1473" y="691"/>
                </a:cubicBezTo>
                <a:cubicBezTo>
                  <a:pt x="1551" y="613"/>
                  <a:pt x="1551" y="613"/>
                  <a:pt x="1551" y="613"/>
                </a:cubicBezTo>
                <a:cubicBezTo>
                  <a:pt x="1578" y="586"/>
                  <a:pt x="1578" y="542"/>
                  <a:pt x="1550" y="514"/>
                </a:cubicBezTo>
                <a:close/>
                <a:moveTo>
                  <a:pt x="629" y="1413"/>
                </a:moveTo>
                <a:cubicBezTo>
                  <a:pt x="574" y="1468"/>
                  <a:pt x="574" y="1468"/>
                  <a:pt x="574" y="1468"/>
                </a:cubicBezTo>
                <a:cubicBezTo>
                  <a:pt x="519" y="1413"/>
                  <a:pt x="519" y="1413"/>
                  <a:pt x="519" y="1413"/>
                </a:cubicBezTo>
                <a:cubicBezTo>
                  <a:pt x="574" y="1359"/>
                  <a:pt x="574" y="1359"/>
                  <a:pt x="574" y="1359"/>
                </a:cubicBezTo>
                <a:lnTo>
                  <a:pt x="629" y="1413"/>
                </a:lnTo>
                <a:close/>
                <a:moveTo>
                  <a:pt x="952" y="99"/>
                </a:moveTo>
                <a:cubicBezTo>
                  <a:pt x="960" y="91"/>
                  <a:pt x="971" y="87"/>
                  <a:pt x="983" y="87"/>
                </a:cubicBezTo>
                <a:cubicBezTo>
                  <a:pt x="994" y="87"/>
                  <a:pt x="1005" y="91"/>
                  <a:pt x="1013" y="99"/>
                </a:cubicBezTo>
                <a:cubicBezTo>
                  <a:pt x="1021" y="107"/>
                  <a:pt x="1026" y="118"/>
                  <a:pt x="1026" y="130"/>
                </a:cubicBezTo>
                <a:cubicBezTo>
                  <a:pt x="1026" y="141"/>
                  <a:pt x="1021" y="152"/>
                  <a:pt x="1013" y="160"/>
                </a:cubicBezTo>
                <a:cubicBezTo>
                  <a:pt x="1005" y="168"/>
                  <a:pt x="994" y="173"/>
                  <a:pt x="983" y="173"/>
                </a:cubicBezTo>
                <a:cubicBezTo>
                  <a:pt x="971" y="173"/>
                  <a:pt x="960" y="168"/>
                  <a:pt x="952" y="160"/>
                </a:cubicBezTo>
                <a:cubicBezTo>
                  <a:pt x="944" y="152"/>
                  <a:pt x="940" y="141"/>
                  <a:pt x="940" y="130"/>
                </a:cubicBezTo>
                <a:cubicBezTo>
                  <a:pt x="940" y="118"/>
                  <a:pt x="944" y="108"/>
                  <a:pt x="952" y="99"/>
                </a:cubicBezTo>
                <a:close/>
                <a:moveTo>
                  <a:pt x="173" y="1001"/>
                </a:moveTo>
                <a:cubicBezTo>
                  <a:pt x="165" y="1009"/>
                  <a:pt x="154" y="1013"/>
                  <a:pt x="142" y="1013"/>
                </a:cubicBezTo>
                <a:cubicBezTo>
                  <a:pt x="131" y="1013"/>
                  <a:pt x="120" y="1009"/>
                  <a:pt x="112" y="1001"/>
                </a:cubicBezTo>
                <a:cubicBezTo>
                  <a:pt x="95" y="984"/>
                  <a:pt x="95" y="957"/>
                  <a:pt x="112" y="940"/>
                </a:cubicBezTo>
                <a:cubicBezTo>
                  <a:pt x="120" y="932"/>
                  <a:pt x="131" y="928"/>
                  <a:pt x="142" y="928"/>
                </a:cubicBezTo>
                <a:cubicBezTo>
                  <a:pt x="154" y="928"/>
                  <a:pt x="165" y="932"/>
                  <a:pt x="173" y="940"/>
                </a:cubicBezTo>
                <a:cubicBezTo>
                  <a:pt x="190" y="957"/>
                  <a:pt x="190" y="984"/>
                  <a:pt x="173" y="1001"/>
                </a:cubicBezTo>
                <a:close/>
                <a:moveTo>
                  <a:pt x="563" y="605"/>
                </a:moveTo>
                <a:cubicBezTo>
                  <a:pt x="508" y="550"/>
                  <a:pt x="508" y="550"/>
                  <a:pt x="508" y="550"/>
                </a:cubicBezTo>
                <a:cubicBezTo>
                  <a:pt x="563" y="495"/>
                  <a:pt x="563" y="495"/>
                  <a:pt x="563" y="495"/>
                </a:cubicBezTo>
                <a:cubicBezTo>
                  <a:pt x="617" y="550"/>
                  <a:pt x="617" y="550"/>
                  <a:pt x="617" y="550"/>
                </a:cubicBezTo>
                <a:lnTo>
                  <a:pt x="563" y="605"/>
                </a:lnTo>
                <a:close/>
                <a:moveTo>
                  <a:pt x="1423" y="618"/>
                </a:moveTo>
                <a:cubicBezTo>
                  <a:pt x="1368" y="564"/>
                  <a:pt x="1368" y="564"/>
                  <a:pt x="1368" y="564"/>
                </a:cubicBezTo>
                <a:cubicBezTo>
                  <a:pt x="1423" y="509"/>
                  <a:pt x="1423" y="509"/>
                  <a:pt x="1423" y="509"/>
                </a:cubicBezTo>
                <a:cubicBezTo>
                  <a:pt x="1478" y="564"/>
                  <a:pt x="1478" y="564"/>
                  <a:pt x="1478" y="564"/>
                </a:cubicBezTo>
                <a:lnTo>
                  <a:pt x="1423" y="618"/>
                </a:lnTo>
                <a:close/>
                <a:moveTo>
                  <a:pt x="1423" y="618"/>
                </a:moveTo>
                <a:cubicBezTo>
                  <a:pt x="1423" y="618"/>
                  <a:pt x="1423" y="618"/>
                  <a:pt x="1423" y="618"/>
                </a:cubicBezTo>
              </a:path>
            </a:pathLst>
          </a:custGeom>
          <a:solidFill>
            <a:srgbClr val="963A89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6057" y="81553"/>
            <a:ext cx="4323080" cy="532765"/>
            <a:chOff x="8124121" y="618763"/>
            <a:chExt cx="4323080" cy="532765"/>
          </a:xfrm>
        </p:grpSpPr>
        <p:sp>
          <p:nvSpPr>
            <p:cNvPr id="3" name="文本框 2"/>
            <p:cNvSpPr txBox="1"/>
            <p:nvPr/>
          </p:nvSpPr>
          <p:spPr>
            <a:xfrm>
              <a:off x="8124121" y="721633"/>
              <a:ext cx="432308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200" spc="600" dirty="0">
                  <a:solidFill>
                    <a:schemeClr val="tx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Developmet Program </a:t>
              </a:r>
              <a:endParaRPr lang="en-US" altLang="zh-CN" sz="2200" spc="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</a:t>
            </a:r>
            <a:endParaRPr lang="en-US" altLang="zh-CN" dirty="0"/>
          </a:p>
        </p:txBody>
      </p:sp>
    </p:spTree>
  </p:cSld>
  <p:clrMapOvr>
    <a:masterClrMapping/>
  </p:clrMapOvr>
  <p:transition spd="slow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054102" y="162833"/>
            <a:ext cx="2232479" cy="0"/>
          </a:xfrm>
          <a:prstGeom prst="line">
            <a:avLst/>
          </a:prstGeom>
          <a:ln w="76200"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80262" y="2016456"/>
            <a:ext cx="632242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7200" b="1" spc="600" dirty="0">
                <a:cs typeface="+mn-ea"/>
                <a:sym typeface="+mn-lt"/>
              </a:rPr>
              <a:t>Thank you!</a:t>
            </a:r>
            <a:endParaRPr lang="en-US" altLang="zh-CN" sz="7200" b="1" spc="600" dirty="0"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897697" y="3711402"/>
            <a:ext cx="8396605" cy="0"/>
          </a:xfrm>
          <a:prstGeom prst="line">
            <a:avLst/>
          </a:prstGeom>
          <a:ln w="76200"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WechatIMG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241" y="1405668"/>
            <a:ext cx="1923415" cy="1847850"/>
          </a:xfrm>
          <a:prstGeom prst="ellipse">
            <a:avLst/>
          </a:prstGeom>
          <a:ln w="28575" cmpd="sng">
            <a:solidFill>
              <a:schemeClr val="tx1">
                <a:alpha val="38000"/>
              </a:schemeClr>
            </a:solidFill>
            <a:prstDash val="solid"/>
          </a:ln>
        </p:spPr>
      </p:pic>
      <p:pic>
        <p:nvPicPr>
          <p:cNvPr id="4" name="图片 3" descr="/private/var/folders/4z/tdnvfr_104xdbq9l17tf_0mh0000gn/T/com.kingsoft.wpsoffice.mac/photoedit2/20230427180502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47" y="4398275"/>
            <a:ext cx="2021790" cy="2025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30685" y="4235734"/>
            <a:ext cx="4497978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Contact: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XXXXXXX </a:t>
            </a:r>
            <a:r>
              <a:rPr lang="en-US" altLang="zh-CN" sz="2800" dirty="0"/>
              <a:t>(CEO of C+-)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Mobile: XXXXXXXXXX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5695315" y="6454140"/>
            <a:ext cx="61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735" y="286385"/>
            <a:ext cx="6875145" cy="6167120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63545" y="718185"/>
            <a:ext cx="7412990" cy="542163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15990" y="1038860"/>
            <a:ext cx="239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Background</a:t>
            </a:r>
            <a:endParaRPr lang="en-US" altLang="zh-CN" sz="28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11313" y="991454"/>
            <a:ext cx="6880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A22E8D"/>
                </a:solidFill>
                <a:latin typeface="+mj-ea"/>
                <a:ea typeface="+mj-ea"/>
              </a:rPr>
              <a:t>1</a:t>
            </a:r>
            <a:endParaRPr lang="en-US" altLang="zh-CN" sz="3200" spc="-300" dirty="0">
              <a:solidFill>
                <a:srgbClr val="A22E8D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17974" y="973142"/>
            <a:ext cx="0" cy="5084758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129926" y="2041563"/>
            <a:ext cx="40741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Market and Customers</a:t>
            </a:r>
            <a:endParaRPr lang="zh-CN" altLang="en-US" sz="28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82103" y="1965343"/>
            <a:ext cx="6880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A22E8D"/>
                </a:solidFill>
                <a:latin typeface="+mj-ea"/>
                <a:ea typeface="+mj-ea"/>
              </a:rPr>
              <a:t>2</a:t>
            </a:r>
            <a:endParaRPr lang="en-US" altLang="zh-CN" sz="3200" spc="-300" dirty="0">
              <a:solidFill>
                <a:srgbClr val="A22E8D"/>
              </a:solidFill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01452" y="312279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+mn-ea"/>
              </a:rPr>
              <a:t>Solution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82103" y="3069407"/>
            <a:ext cx="6880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A22E8D"/>
                </a:solidFill>
                <a:latin typeface="+mj-ea"/>
                <a:ea typeface="+mj-ea"/>
              </a:rPr>
              <a:t>3</a:t>
            </a:r>
            <a:endParaRPr lang="en-US" altLang="zh-CN" sz="3200" spc="-300" dirty="0">
              <a:solidFill>
                <a:srgbClr val="A22E8D"/>
              </a:solidFill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64422" y="4148389"/>
            <a:ext cx="34626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+mn-ea"/>
              </a:rPr>
              <a:t>Business </a:t>
            </a:r>
            <a:r>
              <a:rPr lang="en-US" altLang="zh-CN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  <a:sym typeface="+mn-ea"/>
              </a:rPr>
              <a:t>Analysis</a:t>
            </a:r>
            <a:endParaRPr lang="en-US" altLang="zh-CN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82103" y="4108066"/>
            <a:ext cx="6880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A22E8D"/>
                </a:solidFill>
                <a:latin typeface="+mj-ea"/>
                <a:ea typeface="+mj-ea"/>
              </a:rPr>
              <a:t>4</a:t>
            </a:r>
            <a:endParaRPr lang="en-US" altLang="zh-CN" sz="3200" spc="-300" dirty="0">
              <a:solidFill>
                <a:srgbClr val="A22E8D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47545" y="908050"/>
            <a:ext cx="2192655" cy="4998720"/>
          </a:xfrm>
          <a:prstGeom prst="rect">
            <a:avLst/>
          </a:prstGeom>
          <a:solidFill>
            <a:srgbClr val="963A89"/>
          </a:solidFill>
          <a:ln>
            <a:noFill/>
          </a:ln>
          <a:effectLst>
            <a:outerShdw blurRad="127000" sx="101000" sy="101000" algn="ctr" rotWithShape="0">
              <a:srgbClr val="969F9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47875" y="2722245"/>
            <a:ext cx="1991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rPr>
              <a:t>Outline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71308" y="5174231"/>
            <a:ext cx="6880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-300" dirty="0">
                <a:solidFill>
                  <a:srgbClr val="A22E8D"/>
                </a:solidFill>
                <a:latin typeface="+mj-ea"/>
                <a:ea typeface="+mj-ea"/>
              </a:rPr>
              <a:t>5</a:t>
            </a:r>
            <a:endParaRPr lang="en-US" altLang="zh-CN" sz="3200" spc="-300" dirty="0">
              <a:solidFill>
                <a:srgbClr val="A22E8D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5990" y="5173980"/>
            <a:ext cx="4301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Development Program</a:t>
            </a:r>
            <a:endParaRPr lang="zh-CN" altLang="en-US" sz="2800" b="1" dirty="0">
              <a:solidFill>
                <a:srgbClr val="3F40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25471" y="2751891"/>
            <a:ext cx="43389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CFCFD"/>
                </a:solidFill>
                <a:latin typeface="+mj-ea"/>
                <a:ea typeface="+mj-ea"/>
                <a:sym typeface="+mn-ea"/>
              </a:rPr>
              <a:t>Background</a:t>
            </a:r>
            <a:endParaRPr lang="en-US" altLang="zh-CN" sz="54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algn="ctr"/>
            <a:endParaRPr lang="zh-CN" altLang="en-US" sz="5400" b="1" dirty="0">
              <a:solidFill>
                <a:srgbClr val="FCFCFD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36135" y="1263015"/>
            <a:ext cx="23831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963A89"/>
                </a:solidFill>
                <a:latin typeface="+mj-ea"/>
                <a:ea typeface="+mj-ea"/>
              </a:rPr>
              <a:t>PART 1</a:t>
            </a:r>
            <a:endParaRPr lang="en-US" altLang="zh-CN" sz="4400" dirty="0">
              <a:solidFill>
                <a:srgbClr val="963A89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221617" y="68218"/>
            <a:ext cx="2232942" cy="521008"/>
            <a:chOff x="8124121" y="618763"/>
            <a:chExt cx="2232942" cy="521008"/>
          </a:xfrm>
        </p:grpSpPr>
        <p:sp>
          <p:nvSpPr>
            <p:cNvPr id="37" name="文本框 36"/>
            <p:cNvSpPr txBox="1"/>
            <p:nvPr/>
          </p:nvSpPr>
          <p:spPr>
            <a:xfrm>
              <a:off x="8186633" y="740991"/>
              <a:ext cx="2170430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spc="600" dirty="0"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Backgroud</a:t>
              </a:r>
              <a:r>
                <a:rPr lang="en-US" altLang="zh-CN" sz="2000" b="1" spc="600" dirty="0">
                  <a:cs typeface="+mn-ea"/>
                  <a:sym typeface="+mn-lt"/>
                </a:rPr>
                <a:t>-</a:t>
              </a:r>
              <a:endParaRPr lang="en-US" altLang="zh-CN" sz="1200" b="1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2296795"/>
            <a:ext cx="4787900" cy="28321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26390" y="5532120"/>
            <a:ext cx="58324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Power </a:t>
            </a:r>
            <a:r>
              <a:rPr lang="en-US" altLang="zh-CN" b="1"/>
              <a:t>G</a:t>
            </a:r>
            <a:r>
              <a:rPr lang="zh-CN" altLang="en-US" b="1"/>
              <a:t>eneration </a:t>
            </a:r>
            <a:r>
              <a:rPr lang="en-US" altLang="zh-CN" b="1"/>
              <a:t>&amp;</a:t>
            </a:r>
            <a:r>
              <a:rPr lang="zh-CN" altLang="en-US" b="1"/>
              <a:t> </a:t>
            </a:r>
            <a:r>
              <a:rPr lang="en-US" altLang="zh-CN" b="1"/>
              <a:t>H</a:t>
            </a:r>
            <a:r>
              <a:rPr lang="zh-CN" altLang="en-US" b="1"/>
              <a:t>eating</a:t>
            </a:r>
            <a:r>
              <a:rPr lang="zh-CN" altLang="en-US"/>
              <a:t> are the industries with the largest carbon emissions in China</a:t>
            </a:r>
            <a:r>
              <a:rPr lang="en-US" altLang="zh-CN"/>
              <a:t>.Its emissions reduction is critical to this goal.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62585" y="1198880"/>
            <a:ext cx="56153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China's double carbon commitment </a:t>
            </a:r>
            <a:r>
              <a:rPr lang="en-US" altLang="zh-CN" b="1"/>
              <a:t>: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chiev</a:t>
            </a:r>
            <a:r>
              <a:rPr lang="en-US" altLang="zh-CN"/>
              <a:t>ing</a:t>
            </a:r>
            <a:r>
              <a:rPr lang="zh-CN" altLang="en-US"/>
              <a:t> carbon peak by 2030 and carbon neutralization by 2060.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73850" y="1207770"/>
            <a:ext cx="4087495" cy="1894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96940" y="5468620"/>
            <a:ext cx="544195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rPr>
              <a:t>China's "double carbon" commitment puts forward new requirements for transformation and upgrading of thermal power industry</a:t>
            </a:r>
            <a:endParaRPr lang="en-US" altLang="zh-CN" sz="1800" dirty="0">
              <a:solidFill>
                <a:schemeClr val="tx1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77890" y="3315335"/>
            <a:ext cx="59245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cs typeface="+mn-ea"/>
                <a:sym typeface="+mn-lt"/>
              </a:rPr>
              <a:t>Thermal power is the main power generation mode in China, but its pollution situation is not optimistic</a:t>
            </a:r>
            <a:endParaRPr lang="zh-CN" altLang="en-US">
              <a:effectLst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58865" y="481965"/>
            <a:ext cx="43453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b="1" spc="60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Curre</a:t>
            </a:r>
            <a:r>
              <a:rPr lang="en-US" altLang="zh-CN" sz="2000" b="1" spc="60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n</a:t>
            </a:r>
            <a:r>
              <a:rPr lang="zh-CN" altLang="en-US" sz="2000" b="1" spc="60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t </a:t>
            </a:r>
            <a:r>
              <a:rPr lang="en-US" altLang="zh-CN" sz="2000" b="1" spc="60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S</a:t>
            </a:r>
            <a:r>
              <a:rPr lang="zh-CN" altLang="en-US" sz="2000" b="1" spc="600" dirty="0">
                <a:solidFill>
                  <a:schemeClr val="accent4">
                    <a:lumMod val="75000"/>
                    <a:lumOff val="25000"/>
                  </a:schemeClr>
                </a:solidFill>
                <a:latin typeface="+mj-lt"/>
                <a:ea typeface="+mj-lt"/>
                <a:cs typeface="+mn-ea"/>
                <a:sym typeface="+mn-lt"/>
              </a:rPr>
              <a:t>ituation</a:t>
            </a:r>
            <a:r>
              <a:rPr lang="zh-CN" altLang="en-US" sz="3200" b="1" spc="600" dirty="0">
                <a:cs typeface="+mn-ea"/>
                <a:sym typeface="+mn-lt"/>
              </a:rPr>
              <a:t> </a:t>
            </a:r>
            <a:endParaRPr lang="zh-CN" altLang="en-US" sz="3200" b="1" spc="6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6940" y="4237355"/>
            <a:ext cx="5654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cs typeface="+mn-ea"/>
              </a:rPr>
              <a:t>Due to the influence of energy structure and historical factors, the domestic power supply structure will still be dominated by thermal power for a long time.</a:t>
            </a:r>
            <a:endParaRPr lang="en-US" altLang="zh-CN" dirty="0">
              <a:effectLst/>
              <a:cs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75655" y="1207770"/>
            <a:ext cx="15875" cy="5259070"/>
          </a:xfrm>
          <a:prstGeom prst="line">
            <a:avLst/>
          </a:prstGeom>
          <a:ln w="12700" cmpd="sng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54275" y="252095"/>
            <a:ext cx="24644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spc="600" dirty="0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lt"/>
              </a:rPr>
              <a:t>Global Warming</a:t>
            </a:r>
            <a:endParaRPr lang="zh-CN" altLang="en-US" sz="1200"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823256" y="6569077"/>
            <a:ext cx="2368551" cy="288925"/>
          </a:xfrm>
          <a:prstGeom prst="rect">
            <a:avLst/>
          </a:prstGeom>
          <a:solidFill>
            <a:srgbClr val="96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23543" y="62941"/>
            <a:ext cx="2232479" cy="0"/>
          </a:xfrm>
          <a:prstGeom prst="line">
            <a:avLst/>
          </a:prstGeom>
          <a:ln w="76200">
            <a:solidFill>
              <a:srgbClr val="963A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970478" y="791299"/>
            <a:ext cx="2232479" cy="2755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</a:defRPr>
            </a:lvl1pPr>
          </a:lstStyle>
          <a:p>
            <a:pPr algn="r"/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+mn-lt"/>
                <a:cs typeface="+mn-ea"/>
                <a:sym typeface="+mn-lt"/>
              </a:rPr>
              <a:t>r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5498465" y="2497455"/>
            <a:ext cx="243205" cy="347345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u=429906891,3416230654&amp;fm=253&amp;fmt=auto&amp;app=120&amp;f=JPEG"/>
          <p:cNvPicPr>
            <a:picLocks noChangeAspect="1"/>
          </p:cNvPicPr>
          <p:nvPr/>
        </p:nvPicPr>
        <p:blipFill>
          <a:blip r:embed="rId1"/>
          <a:srcRect b="4168"/>
          <a:stretch>
            <a:fillRect/>
          </a:stretch>
        </p:blipFill>
        <p:spPr>
          <a:xfrm>
            <a:off x="1061720" y="1792605"/>
            <a:ext cx="3692525" cy="2392680"/>
          </a:xfrm>
          <a:prstGeom prst="roundRect">
            <a:avLst/>
          </a:prstGeom>
          <a:ln w="12700" cmpd="sng">
            <a:solidFill>
              <a:schemeClr val="tx2"/>
            </a:solidFill>
            <a:prstDash val="solid"/>
          </a:ln>
        </p:spPr>
      </p:pic>
      <p:pic>
        <p:nvPicPr>
          <p:cNvPr id="8" name="图片 7" descr="u=2921290607,3401296918&amp;fm=253&amp;fmt=auto&amp;app=138&amp;f=JPEG"/>
          <p:cNvPicPr>
            <a:picLocks noChangeAspect="1"/>
          </p:cNvPicPr>
          <p:nvPr/>
        </p:nvPicPr>
        <p:blipFill>
          <a:blip r:embed="rId2"/>
          <a:srcRect l="1239"/>
          <a:stretch>
            <a:fillRect/>
          </a:stretch>
        </p:blipFill>
        <p:spPr>
          <a:xfrm>
            <a:off x="6591935" y="1792605"/>
            <a:ext cx="3683000" cy="2392680"/>
          </a:xfrm>
          <a:prstGeom prst="roundRect">
            <a:avLst/>
          </a:prstGeom>
          <a:ln w="12700" cmpd="sng">
            <a:solidFill>
              <a:srgbClr val="1F2834"/>
            </a:solidFill>
            <a:prstDash val="solid"/>
          </a:ln>
        </p:spPr>
      </p:pic>
      <p:sp>
        <p:nvSpPr>
          <p:cNvPr id="10" name="文本框 9"/>
          <p:cNvSpPr txBox="1"/>
          <p:nvPr/>
        </p:nvSpPr>
        <p:spPr>
          <a:xfrm>
            <a:off x="6782435" y="4472940"/>
            <a:ext cx="330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CCUS technology</a:t>
            </a:r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</a:t>
            </a:r>
            <a:r>
              <a:rPr lang="zh-CN" altLang="en-US" sz="2000" dirty="0"/>
              <a:t>he limitation of cost and technology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57250" y="4450080"/>
            <a:ext cx="453517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Carbon trading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The </a:t>
            </a:r>
            <a:r>
              <a:rPr lang="en-US" altLang="zh-CN" sz="2000"/>
              <a:t>problem</a:t>
            </a:r>
            <a:r>
              <a:rPr lang="zh-CN" altLang="en-US" sz="2000"/>
              <a:t> of cross-regional transactions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 </a:t>
            </a:r>
            <a:r>
              <a:rPr lang="en-US" altLang="zh-CN" sz="2000"/>
              <a:t>N</a:t>
            </a:r>
            <a:r>
              <a:rPr lang="zh-CN" altLang="en-US" sz="2000"/>
              <a:t>o regional total carbon emission target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2252" y="23133"/>
            <a:ext cx="2232479" cy="521008"/>
            <a:chOff x="8124121" y="618763"/>
            <a:chExt cx="2232479" cy="521008"/>
          </a:xfrm>
        </p:grpSpPr>
        <p:sp>
          <p:nvSpPr>
            <p:cNvPr id="12" name="文本框 11"/>
            <p:cNvSpPr txBox="1"/>
            <p:nvPr/>
          </p:nvSpPr>
          <p:spPr>
            <a:xfrm>
              <a:off x="8163138" y="740991"/>
              <a:ext cx="2144395" cy="3987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spc="600" dirty="0"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Backgroud-</a:t>
              </a:r>
              <a:endParaRPr lang="en-US" altLang="zh-CN" sz="1200" spc="600" dirty="0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124121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2339975" y="191770"/>
            <a:ext cx="3708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Existing technology of electric</a:t>
            </a:r>
            <a:r>
              <a:rPr lang="en-US" altLang="zh-CN" sz="140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ity</a:t>
            </a:r>
            <a:r>
              <a:rPr lang="zh-CN" altLang="en-US" sz="1400">
                <a:solidFill>
                  <a:schemeClr val="accent6">
                    <a:lumMod val="75000"/>
                    <a:lumOff val="2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  <a:sym typeface="+mn-ea"/>
              </a:rPr>
              <a:t> industry</a:t>
            </a:r>
            <a:endParaRPr lang="zh-CN" altLang="en-US" sz="1400"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76903" y="1553378"/>
            <a:ext cx="9636084" cy="3751242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25485" y="955300"/>
            <a:ext cx="7141030" cy="4993807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0" y="2247071"/>
            <a:ext cx="12192000" cy="2363856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57961" y="2751891"/>
            <a:ext cx="7672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Market and Customers</a:t>
            </a:r>
            <a:endParaRPr lang="zh-CN" altLang="en-US" sz="5400" b="1" dirty="0">
              <a:solidFill>
                <a:schemeClr val="bg1"/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7170" y="1263277"/>
            <a:ext cx="203200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963A89"/>
                </a:solidFill>
                <a:latin typeface="+mj-ea"/>
                <a:ea typeface="+mj-ea"/>
              </a:rPr>
              <a:t>PART 2</a:t>
            </a:r>
            <a:endParaRPr lang="en-US" altLang="zh-CN" sz="4400" dirty="0">
              <a:solidFill>
                <a:srgbClr val="963A89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7</a:t>
            </a:r>
            <a:endParaRPr lang="en-US" altLang="zh-CN"/>
          </a:p>
        </p:txBody>
      </p:sp>
    </p:spTree>
  </p:cSld>
  <p:clrMapOvr>
    <a:masterClrMapping/>
  </p:clrMapOvr>
  <p:transition spd="slow" advTm="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04800" y="1553210"/>
            <a:ext cx="11740515" cy="375094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0" y="1262473"/>
            <a:ext cx="12192000" cy="1487500"/>
          </a:xfrm>
          <a:prstGeom prst="roundRect">
            <a:avLst>
              <a:gd name="adj" fmla="val 0"/>
            </a:avLst>
          </a:prstGeom>
          <a:solidFill>
            <a:srgbClr val="963A89"/>
          </a:solid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8790" y="1325245"/>
            <a:ext cx="3734435" cy="51257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/>
              <a:t> charge a certain fee for making a full set of plans in the later stage.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55490" y="1325245"/>
            <a:ext cx="3349625" cy="51257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/>
              <a:t>Adopt flexible pricing strategy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47380" y="1325245"/>
            <a:ext cx="3686175" cy="5125720"/>
          </a:xfrm>
          <a:prstGeom prst="rect">
            <a:avLst/>
          </a:prstGeom>
          <a:solidFill>
            <a:srgbClr val="FCFCFD"/>
          </a:solidFill>
          <a:ln>
            <a:noFill/>
          </a:ln>
          <a:effectLst>
            <a:outerShdw blurRad="254000" dist="38100" dir="5400000" algn="t" rotWithShape="0">
              <a:srgbClr val="969F9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95212" y="1439426"/>
            <a:ext cx="23361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cs typeface="+mn-ea"/>
                <a:sym typeface="+mn-lt"/>
              </a:rPr>
              <a:t>Segmentation</a:t>
            </a:r>
            <a:endParaRPr lang="en-US" altLang="zh-CN" sz="2400" b="1" dirty="0">
              <a:solidFill>
                <a:srgbClr val="F9B35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1039765" y="1967647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66285" y="2593340"/>
            <a:ext cx="33388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600" b="1" dirty="0">
                <a:cs typeface="+mn-ea"/>
                <a:sym typeface="+mn-lt"/>
              </a:rPr>
              <a:t>First</a:t>
            </a:r>
            <a:r>
              <a:rPr lang="en-US" altLang="zh-CN" sz="1600" dirty="0">
                <a:cs typeface="+mn-ea"/>
                <a:sym typeface="+mn-lt"/>
              </a:rPr>
              <a:t>— seize the market share of thermal power generation in </a:t>
            </a:r>
            <a:r>
              <a:rPr lang="en-US" altLang="zh-CN" sz="1600" b="1" dirty="0">
                <a:cs typeface="+mn-ea"/>
                <a:sym typeface="+mn-lt"/>
              </a:rPr>
              <a:t>East, North and northwest China and its key cities. </a:t>
            </a:r>
            <a:endParaRPr lang="en-US" altLang="zh-CN" sz="1600" b="1" dirty="0"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endParaRPr lang="en-US" altLang="zh-CN" sz="1600" dirty="0"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1" dirty="0">
                <a:cs typeface="+mn-ea"/>
                <a:sym typeface="+mn-lt"/>
              </a:rPr>
              <a:t>After</a:t>
            </a:r>
            <a:r>
              <a:rPr lang="en-US" altLang="zh-CN" sz="1600" dirty="0">
                <a:cs typeface="+mn-ea"/>
                <a:sym typeface="+mn-lt"/>
              </a:rPr>
              <a:t>—expand the scale of user groups and gradually spread products to major cities through the  innovation of technology and the improvement of platform services.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59706" y="1325126"/>
            <a:ext cx="1672590" cy="977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cs typeface="+mn-ea"/>
                <a:sym typeface="+mn-lt"/>
              </a:rPr>
              <a:t>T</a:t>
            </a:r>
            <a:r>
              <a:rPr lang="zh-CN" altLang="en-US" sz="2400" b="1" dirty="0">
                <a:cs typeface="+mn-ea"/>
                <a:sym typeface="+mn-lt"/>
              </a:rPr>
              <a:t>argeting</a:t>
            </a:r>
            <a:endParaRPr lang="zh-CN" altLang="en-US" sz="2400" b="1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2400" b="1" spc="3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charset="-122"/>
              <a:ea typeface="微软雅黑" charset="-122"/>
              <a:sym typeface="+mn-ea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084231" y="1967647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258810" y="2536190"/>
            <a:ext cx="379222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600" b="1">
                <a:cs typeface="+mn-ea"/>
                <a:sym typeface="+mn-lt"/>
              </a:rPr>
              <a:t>Market positioning - product specialization, customization, provide follow-up process services, high quality and high price.</a:t>
            </a:r>
            <a:endParaRPr lang="en-US" altLang="zh-CN" sz="1600" b="1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endParaRPr lang="en-US" altLang="zh-CN" sz="1600"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en-US" altLang="zh-CN" sz="1600">
                <a:cs typeface="+mn-ea"/>
                <a:sym typeface="+mn-lt"/>
              </a:rPr>
              <a:t>Provide follow-up service for the  users, expand the diversity of services and increase the source of income.</a:t>
            </a:r>
            <a:endParaRPr lang="en-US" altLang="zh-CN" sz="1600">
              <a:cs typeface="+mn-ea"/>
              <a:sym typeface="+mn-lt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charset="0"/>
              <a:buChar char="l"/>
            </a:pPr>
            <a:r>
              <a:rPr lang="en-US" altLang="zh-CN" sz="1600">
                <a:cs typeface="+mn-ea"/>
                <a:sym typeface="+mn-lt"/>
              </a:rPr>
              <a:t>Arouse users' trust in the product and strengthen users' recognition of the company's expert team with a high price.</a:t>
            </a:r>
            <a:endParaRPr lang="zh-CN" altLang="en-US" sz="160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8942007" y="1967647"/>
            <a:ext cx="2291508" cy="0"/>
          </a:xfrm>
          <a:prstGeom prst="line">
            <a:avLst/>
          </a:prstGeom>
          <a:ln>
            <a:solidFill>
              <a:srgbClr val="969F98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373717" y="450943"/>
            <a:ext cx="9018905" cy="583565"/>
          </a:xfrm>
          <a:prstGeom prst="rect">
            <a:avLst/>
          </a:prstGeom>
          <a:solidFill>
            <a:srgbClr val="F9FAFB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sz="3200" b="1" dirty="0">
                <a:uFillTx/>
                <a:cs typeface="+mn-ea"/>
                <a:sym typeface="+mn-lt"/>
              </a:rPr>
              <a:t>Marketing Plan</a:t>
            </a:r>
            <a:endParaRPr lang="en-US" sz="3200" b="1" spc="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235" y="4355465"/>
            <a:ext cx="373062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600">
                <a:sym typeface="+mn-ea"/>
              </a:rPr>
              <a:t>Different regions and cities have different degrees of thermal power generation technology renewal, pollution, production capacity and energy efficiency, so differentiated customized services should be carried out.</a:t>
            </a:r>
            <a:endParaRPr lang="en-US" altLang="zh-CN" sz="16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29395" y="1397635"/>
            <a:ext cx="19177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400" b="1" dirty="0">
                <a:uFillTx/>
                <a:cs typeface="+mn-ea"/>
                <a:sym typeface="+mn-lt"/>
              </a:rPr>
              <a:t>Positioning</a:t>
            </a:r>
            <a:endParaRPr sz="2400" b="1" dirty="0">
              <a:solidFill>
                <a:schemeClr val="tx1"/>
              </a:solidFill>
              <a:uFillTx/>
              <a:cs typeface="+mn-ea"/>
              <a:sym typeface="+mn-lt"/>
            </a:endParaRPr>
          </a:p>
          <a:p>
            <a:endParaRPr lang="en-US" altLang="zh-CN" sz="2400" b="1" dirty="0">
              <a:solidFill>
                <a:srgbClr val="F9B359"/>
              </a:solidFill>
              <a:latin typeface="+mj-ea"/>
              <a:ea typeface="+mj-ea"/>
            </a:endParaRPr>
          </a:p>
        </p:txBody>
      </p:sp>
      <p:graphicFrame>
        <p:nvGraphicFramePr>
          <p:cNvPr id="8" name="图表 7" descr="7b0a202020202263686172745265734964223a20223230343732313936220a7d0a"/>
          <p:cNvGraphicFramePr/>
          <p:nvPr/>
        </p:nvGraphicFramePr>
        <p:xfrm>
          <a:off x="0" y="1325245"/>
          <a:ext cx="5205730" cy="3030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305437" y="23133"/>
            <a:ext cx="2949857" cy="438458"/>
            <a:chOff x="8157776" y="618763"/>
            <a:chExt cx="2949857" cy="438458"/>
          </a:xfrm>
        </p:grpSpPr>
        <p:sp>
          <p:nvSpPr>
            <p:cNvPr id="15" name="文本框 14"/>
            <p:cNvSpPr txBox="1"/>
            <p:nvPr/>
          </p:nvSpPr>
          <p:spPr>
            <a:xfrm>
              <a:off x="8158058" y="750516"/>
              <a:ext cx="2949575" cy="30670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spc="600" dirty="0"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Market&amp;Customers-</a:t>
              </a:r>
              <a:endParaRPr lang="en-US" altLang="zh-CN" sz="1400" spc="600" dirty="0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8157776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188335" y="154940"/>
            <a:ext cx="3708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STP Analysis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8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233795" y="3743960"/>
            <a:ext cx="5263515" cy="223075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36015" y="1720215"/>
            <a:ext cx="4371340" cy="2511425"/>
          </a:xfrm>
          <a:prstGeom prst="rect">
            <a:avLst/>
          </a:prstGeom>
          <a:noFill/>
          <a:ln w="25400">
            <a:solidFill>
              <a:srgbClr val="3F403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267784" y="2261620"/>
            <a:ext cx="252368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6413824" y="4231798"/>
            <a:ext cx="252368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55907" y="23133"/>
            <a:ext cx="2949857" cy="438458"/>
            <a:chOff x="8157776" y="618763"/>
            <a:chExt cx="2949857" cy="438458"/>
          </a:xfrm>
        </p:grpSpPr>
        <p:sp>
          <p:nvSpPr>
            <p:cNvPr id="12" name="文本框 11"/>
            <p:cNvSpPr txBox="1"/>
            <p:nvPr/>
          </p:nvSpPr>
          <p:spPr>
            <a:xfrm>
              <a:off x="8158058" y="750516"/>
              <a:ext cx="2949575" cy="30670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400" spc="600" dirty="0">
                  <a:latin typeface="Times New Roman Regular" panose="02020603050405020304" charset="0"/>
                  <a:cs typeface="Times New Roman Regular" panose="02020603050405020304" charset="0"/>
                  <a:sym typeface="+mn-lt"/>
                </a:rPr>
                <a:t>Market&amp;Customers-</a:t>
              </a:r>
              <a:endParaRPr lang="en-US" altLang="zh-CN" sz="1400" spc="600" dirty="0">
                <a:solidFill>
                  <a:schemeClr val="bg2">
                    <a:lumMod val="2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157776" y="618763"/>
              <a:ext cx="2232479" cy="0"/>
            </a:xfrm>
            <a:prstGeom prst="line">
              <a:avLst/>
            </a:prstGeom>
            <a:ln w="76200">
              <a:solidFill>
                <a:srgbClr val="963A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3112770" y="154940"/>
            <a:ext cx="3708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 Regular" panose="02020603050405020304" charset="0"/>
                <a:ea typeface="+mn-lt"/>
                <a:cs typeface="Times New Roman Regular" panose="02020603050405020304" charset="0"/>
              </a:rPr>
              <a:t>Target Population</a:t>
            </a:r>
            <a:endParaRPr lang="en-US" altLang="zh-CN" sz="1400">
              <a:latin typeface="Times New Roman Regular" panose="02020603050405020304" charset="0"/>
              <a:ea typeface="+mn-lt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5315" y="645414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268095" y="1873885"/>
            <a:ext cx="42392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ym typeface="+mn-ea"/>
              </a:rPr>
              <a:t>Target population:</a:t>
            </a:r>
            <a:endParaRPr lang="en-US" altLang="zh-CN" b="1" dirty="0">
              <a:sym typeface="+mn-ea"/>
            </a:endParaRPr>
          </a:p>
          <a:p>
            <a:endParaRPr lang="en-US" altLang="zh-CN" b="1" dirty="0">
              <a:sym typeface="+mn-ea"/>
            </a:endParaRPr>
          </a:p>
          <a:p>
            <a:r>
              <a:rPr lang="en-US" altLang="zh-CN" dirty="0">
                <a:sym typeface="+mn-ea"/>
              </a:rPr>
              <a:t>The leaders, employees and their communities of intelligent thermal power industry enterprises. It can be gradually extended to more communities, which will involve students, housewives and so on.</a:t>
            </a:r>
            <a:endParaRPr lang="en-US" altLang="zh-CN" b="1" dirty="0">
              <a:sym typeface="+mn-ea"/>
            </a:endParaRPr>
          </a:p>
          <a:p>
            <a:endParaRPr lang="zh-CN" altLang="en-US" dirty="0"/>
          </a:p>
          <a:p>
            <a:endParaRPr lang="zh-CN" altLang="en-US"/>
          </a:p>
        </p:txBody>
      </p:sp>
      <p:grpSp>
        <p:nvGrpSpPr>
          <p:cNvPr id="226" name="Group 161"/>
          <p:cNvGrpSpPr>
            <a:grpSpLocks noChangeAspect="1"/>
          </p:cNvGrpSpPr>
          <p:nvPr/>
        </p:nvGrpSpPr>
        <p:grpSpPr bwMode="auto">
          <a:xfrm>
            <a:off x="378142" y="1470978"/>
            <a:ext cx="523875" cy="523875"/>
            <a:chOff x="3182" y="2323"/>
            <a:chExt cx="330" cy="330"/>
          </a:xfrm>
          <a:solidFill>
            <a:srgbClr val="963A89"/>
          </a:solidFill>
          <a:effectLst/>
        </p:grpSpPr>
        <p:sp>
          <p:nvSpPr>
            <p:cNvPr id="228" name="Freeform 162"/>
            <p:cNvSpPr>
              <a:spLocks noEditPoints="1"/>
            </p:cNvSpPr>
            <p:nvPr/>
          </p:nvSpPr>
          <p:spPr bwMode="auto">
            <a:xfrm>
              <a:off x="3182" y="2358"/>
              <a:ext cx="295" cy="295"/>
            </a:xfrm>
            <a:custGeom>
              <a:avLst/>
              <a:gdLst>
                <a:gd name="T0" fmla="*/ 1317 w 1361"/>
                <a:gd name="T1" fmla="*/ 637 h 1360"/>
                <a:gd name="T2" fmla="*/ 724 w 1361"/>
                <a:gd name="T3" fmla="*/ 637 h 1360"/>
                <a:gd name="T4" fmla="*/ 724 w 1361"/>
                <a:gd name="T5" fmla="*/ 43 h 1360"/>
                <a:gd name="T6" fmla="*/ 680 w 1361"/>
                <a:gd name="T7" fmla="*/ 0 h 1360"/>
                <a:gd name="T8" fmla="*/ 0 w 1361"/>
                <a:gd name="T9" fmla="*/ 680 h 1360"/>
                <a:gd name="T10" fmla="*/ 680 w 1361"/>
                <a:gd name="T11" fmla="*/ 1360 h 1360"/>
                <a:gd name="T12" fmla="*/ 1361 w 1361"/>
                <a:gd name="T13" fmla="*/ 680 h 1360"/>
                <a:gd name="T14" fmla="*/ 1317 w 1361"/>
                <a:gd name="T15" fmla="*/ 637 h 1360"/>
                <a:gd name="T16" fmla="*/ 680 w 1361"/>
                <a:gd name="T17" fmla="*/ 1274 h 1360"/>
                <a:gd name="T18" fmla="*/ 86 w 1361"/>
                <a:gd name="T19" fmla="*/ 680 h 1360"/>
                <a:gd name="T20" fmla="*/ 637 w 1361"/>
                <a:gd name="T21" fmla="*/ 88 h 1360"/>
                <a:gd name="T22" fmla="*/ 637 w 1361"/>
                <a:gd name="T23" fmla="*/ 680 h 1360"/>
                <a:gd name="T24" fmla="*/ 680 w 1361"/>
                <a:gd name="T25" fmla="*/ 723 h 1360"/>
                <a:gd name="T26" fmla="*/ 1273 w 1361"/>
                <a:gd name="T27" fmla="*/ 723 h 1360"/>
                <a:gd name="T28" fmla="*/ 680 w 1361"/>
                <a:gd name="T29" fmla="*/ 1274 h 1360"/>
                <a:gd name="T30" fmla="*/ 680 w 1361"/>
                <a:gd name="T31" fmla="*/ 1274 h 1360"/>
                <a:gd name="T32" fmla="*/ 680 w 1361"/>
                <a:gd name="T33" fmla="*/ 127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1" h="1360">
                  <a:moveTo>
                    <a:pt x="1317" y="637"/>
                  </a:moveTo>
                  <a:cubicBezTo>
                    <a:pt x="724" y="637"/>
                    <a:pt x="724" y="637"/>
                    <a:pt x="724" y="637"/>
                  </a:cubicBezTo>
                  <a:cubicBezTo>
                    <a:pt x="724" y="43"/>
                    <a:pt x="724" y="43"/>
                    <a:pt x="724" y="43"/>
                  </a:cubicBezTo>
                  <a:cubicBezTo>
                    <a:pt x="724" y="19"/>
                    <a:pt x="704" y="0"/>
                    <a:pt x="680" y="0"/>
                  </a:cubicBezTo>
                  <a:cubicBezTo>
                    <a:pt x="305" y="0"/>
                    <a:pt x="0" y="305"/>
                    <a:pt x="0" y="680"/>
                  </a:cubicBezTo>
                  <a:cubicBezTo>
                    <a:pt x="0" y="1055"/>
                    <a:pt x="305" y="1360"/>
                    <a:pt x="680" y="1360"/>
                  </a:cubicBezTo>
                  <a:cubicBezTo>
                    <a:pt x="1055" y="1360"/>
                    <a:pt x="1361" y="1055"/>
                    <a:pt x="1361" y="680"/>
                  </a:cubicBezTo>
                  <a:cubicBezTo>
                    <a:pt x="1361" y="656"/>
                    <a:pt x="1341" y="637"/>
                    <a:pt x="1317" y="637"/>
                  </a:cubicBezTo>
                  <a:close/>
                  <a:moveTo>
                    <a:pt x="680" y="1274"/>
                  </a:moveTo>
                  <a:cubicBezTo>
                    <a:pt x="353" y="1274"/>
                    <a:pt x="86" y="1007"/>
                    <a:pt x="86" y="680"/>
                  </a:cubicBezTo>
                  <a:cubicBezTo>
                    <a:pt x="86" y="367"/>
                    <a:pt x="330" y="110"/>
                    <a:pt x="637" y="88"/>
                  </a:cubicBezTo>
                  <a:cubicBezTo>
                    <a:pt x="637" y="680"/>
                    <a:pt x="637" y="680"/>
                    <a:pt x="637" y="680"/>
                  </a:cubicBezTo>
                  <a:cubicBezTo>
                    <a:pt x="637" y="704"/>
                    <a:pt x="656" y="723"/>
                    <a:pt x="680" y="723"/>
                  </a:cubicBezTo>
                  <a:cubicBezTo>
                    <a:pt x="1273" y="723"/>
                    <a:pt x="1273" y="723"/>
                    <a:pt x="1273" y="723"/>
                  </a:cubicBezTo>
                  <a:cubicBezTo>
                    <a:pt x="1251" y="1031"/>
                    <a:pt x="993" y="1274"/>
                    <a:pt x="680" y="1274"/>
                  </a:cubicBezTo>
                  <a:close/>
                  <a:moveTo>
                    <a:pt x="680" y="1274"/>
                  </a:moveTo>
                  <a:cubicBezTo>
                    <a:pt x="680" y="1274"/>
                    <a:pt x="680" y="1274"/>
                    <a:pt x="680" y="1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163"/>
            <p:cNvSpPr>
              <a:spLocks noEditPoints="1"/>
            </p:cNvSpPr>
            <p:nvPr/>
          </p:nvSpPr>
          <p:spPr bwMode="auto">
            <a:xfrm>
              <a:off x="3355" y="2323"/>
              <a:ext cx="157" cy="157"/>
            </a:xfrm>
            <a:custGeom>
              <a:avLst/>
              <a:gdLst>
                <a:gd name="T0" fmla="*/ 724 w 724"/>
                <a:gd name="T1" fmla="*/ 678 h 724"/>
                <a:gd name="T2" fmla="*/ 554 w 724"/>
                <a:gd name="T3" fmla="*/ 230 h 724"/>
                <a:gd name="T4" fmla="*/ 44 w 724"/>
                <a:gd name="T5" fmla="*/ 0 h 724"/>
                <a:gd name="T6" fmla="*/ 0 w 724"/>
                <a:gd name="T7" fmla="*/ 43 h 724"/>
                <a:gd name="T8" fmla="*/ 0 w 724"/>
                <a:gd name="T9" fmla="*/ 681 h 724"/>
                <a:gd name="T10" fmla="*/ 44 w 724"/>
                <a:gd name="T11" fmla="*/ 724 h 724"/>
                <a:gd name="T12" fmla="*/ 681 w 724"/>
                <a:gd name="T13" fmla="*/ 724 h 724"/>
                <a:gd name="T14" fmla="*/ 724 w 724"/>
                <a:gd name="T15" fmla="*/ 681 h 724"/>
                <a:gd name="T16" fmla="*/ 724 w 724"/>
                <a:gd name="T17" fmla="*/ 678 h 724"/>
                <a:gd name="T18" fmla="*/ 87 w 724"/>
                <a:gd name="T19" fmla="*/ 638 h 724"/>
                <a:gd name="T20" fmla="*/ 87 w 724"/>
                <a:gd name="T21" fmla="*/ 89 h 724"/>
                <a:gd name="T22" fmla="*/ 489 w 724"/>
                <a:gd name="T23" fmla="*/ 288 h 724"/>
                <a:gd name="T24" fmla="*/ 636 w 724"/>
                <a:gd name="T25" fmla="*/ 638 h 724"/>
                <a:gd name="T26" fmla="*/ 87 w 724"/>
                <a:gd name="T27" fmla="*/ 638 h 724"/>
                <a:gd name="T28" fmla="*/ 87 w 724"/>
                <a:gd name="T29" fmla="*/ 638 h 724"/>
                <a:gd name="T30" fmla="*/ 87 w 724"/>
                <a:gd name="T31" fmla="*/ 63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4" h="724">
                  <a:moveTo>
                    <a:pt x="724" y="678"/>
                  </a:moveTo>
                  <a:cubicBezTo>
                    <a:pt x="723" y="513"/>
                    <a:pt x="663" y="354"/>
                    <a:pt x="554" y="230"/>
                  </a:cubicBezTo>
                  <a:cubicBezTo>
                    <a:pt x="424" y="84"/>
                    <a:pt x="239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81"/>
                    <a:pt x="0" y="681"/>
                    <a:pt x="0" y="681"/>
                  </a:cubicBezTo>
                  <a:cubicBezTo>
                    <a:pt x="0" y="705"/>
                    <a:pt x="20" y="724"/>
                    <a:pt x="44" y="724"/>
                  </a:cubicBezTo>
                  <a:cubicBezTo>
                    <a:pt x="681" y="724"/>
                    <a:pt x="681" y="724"/>
                    <a:pt x="681" y="724"/>
                  </a:cubicBezTo>
                  <a:cubicBezTo>
                    <a:pt x="705" y="724"/>
                    <a:pt x="724" y="705"/>
                    <a:pt x="724" y="681"/>
                  </a:cubicBezTo>
                  <a:lnTo>
                    <a:pt x="724" y="678"/>
                  </a:lnTo>
                  <a:close/>
                  <a:moveTo>
                    <a:pt x="87" y="638"/>
                  </a:moveTo>
                  <a:cubicBezTo>
                    <a:pt x="87" y="89"/>
                    <a:pt x="87" y="89"/>
                    <a:pt x="87" y="89"/>
                  </a:cubicBezTo>
                  <a:cubicBezTo>
                    <a:pt x="241" y="100"/>
                    <a:pt x="386" y="171"/>
                    <a:pt x="489" y="288"/>
                  </a:cubicBezTo>
                  <a:cubicBezTo>
                    <a:pt x="575" y="385"/>
                    <a:pt x="626" y="508"/>
                    <a:pt x="636" y="638"/>
                  </a:cubicBezTo>
                  <a:lnTo>
                    <a:pt x="87" y="638"/>
                  </a:lnTo>
                  <a:close/>
                  <a:moveTo>
                    <a:pt x="87" y="638"/>
                  </a:moveTo>
                  <a:cubicBezTo>
                    <a:pt x="87" y="638"/>
                    <a:pt x="87" y="638"/>
                    <a:pt x="87" y="6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08455" y="781050"/>
            <a:ext cx="447230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 algn="l"/>
            <a:r>
              <a:rPr lang="en-US" sz="3200" b="1" spc="6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Our Customers</a:t>
            </a:r>
            <a:endParaRPr lang="en-US" sz="3200" b="1" spc="600" dirty="0"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177915" y="781050"/>
            <a:ext cx="4921250" cy="2550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WechatIMG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" y="4561840"/>
            <a:ext cx="2687955" cy="1783715"/>
          </a:xfrm>
          <a:prstGeom prst="rect">
            <a:avLst/>
          </a:prstGeom>
        </p:spPr>
      </p:pic>
      <p:pic>
        <p:nvPicPr>
          <p:cNvPr id="8" name="图片 7" descr="WechatIMG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495" y="4561840"/>
            <a:ext cx="2750820" cy="17843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98565" y="3828415"/>
            <a:ext cx="51981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ym typeface="+mn-ea"/>
              </a:rPr>
              <a:t>Crowd characteristics: </a:t>
            </a:r>
            <a:endParaRPr lang="en-US" altLang="zh-CN" b="1" dirty="0">
              <a:sym typeface="+mn-ea"/>
            </a:endParaRPr>
          </a:p>
          <a:p>
            <a:endParaRPr lang="en-US" altLang="zh-CN" b="1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sym typeface="+mn-ea"/>
              </a:rPr>
              <a:t>Whose enterprise has high carbon emissions </a:t>
            </a:r>
            <a:endParaRPr lang="en-US" altLang="zh-CN" dirty="0">
              <a:effectLst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sym typeface="+mn-ea"/>
              </a:rPr>
              <a:t>Whose factory has or needs intelligent technology</a:t>
            </a:r>
            <a:endParaRPr lang="en-US" altLang="zh-CN" dirty="0">
              <a:effectLst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sym typeface="+mn-ea"/>
              </a:rPr>
              <a:t>Use mobile phones</a:t>
            </a:r>
            <a:endParaRPr lang="en-US" altLang="zh-CN" dirty="0">
              <a:effectLst/>
              <a:sym typeface="+mn-ea"/>
            </a:endParaRPr>
          </a:p>
          <a:p>
            <a:endParaRPr lang="zh-CN" altLang="en-US" dirty="0">
              <a:effectLst/>
              <a:sym typeface="+mn-ea"/>
            </a:endParaRPr>
          </a:p>
          <a:p>
            <a:endParaRPr lang="zh-CN" altLang="en-US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000"/>
    </mc:Choice>
    <mc:Fallback>
      <p:transition spd="slow" advTm="5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34_2*i*1"/>
  <p:tag name="KSO_WM_TEMPLATE_CATEGORY" val="chip"/>
  <p:tag name="KSO_WM_TEMPLATE_INDEX" val="20204534"/>
  <p:tag name="KSO_WM_UNIT_LAYERLEVEL" val="1"/>
  <p:tag name="KSO_WM_TAG_VERSION" val="1.0"/>
  <p:tag name="KSO_WM_BEAUTIFY_FLAG" val="#wm#"/>
  <p:tag name="KSO_WM_CHIP_GROUPID" val="5f8cf65fa61ec3b55284a747"/>
  <p:tag name="KSO_WM_CHIP_XID" val="5f8cf65fa61ec3b55284a749"/>
  <p:tag name="KSO_WM_UNIT_DEC_AREA_ID" val="c67d908e96e841bba42a683941406a6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f1fe015ecf9f41d3bf98c5e4ddd4813b"/>
</p:tagLst>
</file>

<file path=ppt/tags/tag10.xml><?xml version="1.0" encoding="utf-8"?>
<p:tagLst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f*1_1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EMPLATE_INDEX" val="20188729"/>
  <p:tag name="KSO_WM_TAG_VERSION" val="1.0"/>
  <p:tag name="KSO_WM_SLIDE_INDEX" val="3"/>
  <p:tag name="KSO_WM_SLIDE_ITEM_CNT" val="4"/>
  <p:tag name="KSO_WM_SLIDE_LAYOUT" val="n"/>
  <p:tag name="KSO_WM_SLIDE_LAYOUT_CNT" val="1"/>
  <p:tag name="KSO_WM_SLIDE_TYPE" val="text"/>
  <p:tag name="KSO_WM_SLIDE_SUBTYPE" val="diag"/>
  <p:tag name="KSO_WM_BEAUTIFY_FLAG" val="#wm#"/>
  <p:tag name="KSO_WM_SLIDE_POSITION" val="86.1994*58.3"/>
  <p:tag name="KSO_WM_SLIDE_SIZE" val="787.601*421.6"/>
  <p:tag name="KSO_WM_DIAGRAM_GROUP_CODE" val="n1-1"/>
  <p:tag name="KSO_WM_TEMPLATE_CATEGORY" val="diagram"/>
  <p:tag name="KSO_WM_SLIDE_ID" val="diagram20188729_3"/>
  <p:tag name="KSO_WM_TEMPLATE_SUBCATEGORY" val="0"/>
  <p:tag name="KSO_WM_SLIDE_DIAGTYPE" val="n"/>
</p:tagLst>
</file>

<file path=ppt/tags/tag15.xml><?xml version="1.0" encoding="utf-8"?>
<p:tagLst xmlns:p="http://schemas.openxmlformats.org/presentationml/2006/main">
  <p:tag name="KSO_WM_UNIT_TEXT_PART_ID_V2" val="c-1-1"/>
  <p:tag name="KSO_WM_UNIT_COLOR_SCHEME_SHAPE_ID" val="30"/>
  <p:tag name="KSO_WM_UNIT_COLOR_SCHEME_PARENT_PAGE" val="0_3"/>
  <p:tag name="KSO_WM_UNIT_ADJUSTLAYOUT_ID" val="30"/>
  <p:tag name="KSO_WM_UNIT_DIAGRAM_MODELTYPE" val="stripeEnum"/>
  <p:tag name="KSO_WM_UNIT_ISCONTENTSTITLE" val="0"/>
  <p:tag name="KSO_WM_UNIT_PRESET_TEXT" val="单击添加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6515_3*l_h_a*1_2_1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TEXT_PART_ID_V2" val="c-1-1"/>
  <p:tag name="KSO_WM_UNIT_COLOR_SCHEME_SHAPE_ID" val="27"/>
  <p:tag name="KSO_WM_UNIT_COLOR_SCHEME_PARENT_PAGE" val="0_3"/>
  <p:tag name="KSO_WM_UNIT_ADJUSTLAYOUT_ID" val="27"/>
  <p:tag name="KSO_WM_UNIT_DIAGRAM_MODELTYPE" val="stripeEnum"/>
  <p:tag name="KSO_WM_UNIT_ISCONTENTSTITLE" val="0"/>
  <p:tag name="KSO_WM_UNIT_PRESET_TEXT" val="单击添加小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6515_3*l_h_a*1_1_1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3"/>
  <p:tag name="KSO_WM_UNIT_ADJUSTLAYOUT_ID" val="35"/>
  <p:tag name="KSO_WM_UNIT_DIAGRAM_MODELTYPE" val="stripeEnum"/>
  <p:tag name="KSO_WM_UNIT_PRESET_TEXT" val="点击此处添加正文内容，文字是您思想的提炼，请尽量言简意赅的阐述您的观点。恰如其分的表达观点往往事半功倍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6515_3*l_h_f*1_1_1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COLOR_SCHEME_SHAPE_ID" val="37"/>
  <p:tag name="KSO_WM_UNIT_COLOR_SCHEME_PARENT_PAGE" val="0_3"/>
  <p:tag name="KSO_WM_UNIT_ADJUSTLAYOUT_ID" val="37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196515_3*l_h_i*1_1_2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COLOR_SCHEME_SHAPE_ID" val="37"/>
  <p:tag name="KSO_WM_UNIT_COLOR_SCHEME_PARENT_PAGE" val="0_3"/>
  <p:tag name="KSO_WM_UNIT_ADJUSTLAYOUT_ID" val="37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196515_3*l_h_i*1_1_2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34_3*i*1"/>
  <p:tag name="KSO_WM_TEMPLATE_CATEGORY" val="chip"/>
  <p:tag name="KSO_WM_TEMPLATE_INDEX" val="20204534"/>
  <p:tag name="KSO_WM_UNIT_LAYERLEVEL" val="1"/>
  <p:tag name="KSO_WM_TAG_VERSION" val="1.0"/>
  <p:tag name="KSO_WM_BEAUTIFY_FLAG" val="#wm#"/>
  <p:tag name="KSO_WM_CHIP_GROUPID" val="5f8cf65fa61ec3b55284a747"/>
  <p:tag name="KSO_WM_CHIP_XID" val="5f8cf65fa61ec3b55284a74a"/>
  <p:tag name="KSO_WM_UNIT_DEC_AREA_ID" val="b4f3b32d81324f3fbf1ea581d99add8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01ee5ac36b944dc85c290f4aafa9946"/>
</p:tagLst>
</file>

<file path=ppt/tags/tag20.xml><?xml version="1.0" encoding="utf-8"?>
<p:tagLst xmlns:p="http://schemas.openxmlformats.org/presentationml/2006/main">
  <p:tag name="KSO_WM_UNIT_TEXT_PART_ID_V2" val="d-1-1"/>
  <p:tag name="KSO_WM_UNIT_COLOR_SCHEME_SHAPE_ID" val="35"/>
  <p:tag name="KSO_WM_UNIT_COLOR_SCHEME_PARENT_PAGE" val="0_3"/>
  <p:tag name="KSO_WM_UNIT_ADJUSTLAYOUT_ID" val="35"/>
  <p:tag name="KSO_WM_UNIT_DIAGRAM_MODELTYPE" val="stripeEnum"/>
  <p:tag name="KSO_WM_UNIT_PRESET_TEXT" val="点击此处添加正文内容，文字是您思想的提炼，请尽量言简意赅的阐述您的观点。恰如其分的表达观点往往事半功倍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6515_3*l_h_f*1_1_1"/>
  <p:tag name="KSO_WM_TEMPLATE_CATEGORY" val="diagram"/>
  <p:tag name="KSO_WM_TEMPLATE_INDEX" val="20196515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INDEX" val="20188729"/>
  <p:tag name="KSO_WM_TAG_VERSION" val="1.0"/>
  <p:tag name="KSO_WM_SLIDE_INDEX" val="3"/>
  <p:tag name="KSO_WM_SLIDE_ITEM_CNT" val="4"/>
  <p:tag name="KSO_WM_SLIDE_LAYOUT" val="n"/>
  <p:tag name="KSO_WM_SLIDE_LAYOUT_CNT" val="1"/>
  <p:tag name="KSO_WM_SLIDE_TYPE" val="text"/>
  <p:tag name="KSO_WM_SLIDE_SUBTYPE" val="diag"/>
  <p:tag name="KSO_WM_BEAUTIFY_FLAG" val="#wm#"/>
  <p:tag name="KSO_WM_SLIDE_POSITION" val="86.1994*58.3"/>
  <p:tag name="KSO_WM_SLIDE_SIZE" val="787.601*421.6"/>
  <p:tag name="KSO_WM_DIAGRAM_GROUP_CODE" val="n1-1"/>
  <p:tag name="KSO_WM_TEMPLATE_CATEGORY" val="diagram"/>
  <p:tag name="KSO_WM_SLIDE_ID" val="diagram20188729_3"/>
  <p:tag name="KSO_WM_TEMPLATE_SUBCATEGORY" val="0"/>
  <p:tag name="KSO_WM_SLIDE_DIAGTYPE" val="n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0268_1*l_i*1_1"/>
  <p:tag name="KSO_WM_TEMPLATE_CATEGORY" val="diagram"/>
  <p:tag name="KSO_WM_TEMPLATE_INDEX" val="20200268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00268_1*l_i*1_2"/>
  <p:tag name="KSO_WM_TEMPLATE_CATEGORY" val="diagram"/>
  <p:tag name="KSO_WM_TEMPLATE_INDEX" val="20200268"/>
  <p:tag name="KSO_WM_UNIT_LAYERLEVEL" val="1_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0268_1*l_h_i*1_1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268_1*l_h_a*1_1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0268_1*l_h_i*1_2_2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268_1*l_h_a*1_2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0268_1*l_h_i*1_3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34_4*i*1"/>
  <p:tag name="KSO_WM_TEMPLATE_CATEGORY" val="chip"/>
  <p:tag name="KSO_WM_TEMPLATE_INDEX" val="20204534"/>
  <p:tag name="KSO_WM_UNIT_LAYERLEVEL" val="1"/>
  <p:tag name="KSO_WM_TAG_VERSION" val="1.0"/>
  <p:tag name="KSO_WM_BEAUTIFY_FLAG" val="#wm#"/>
  <p:tag name="KSO_WM_CHIP_GROUPID" val="5f8cf65fa61ec3b55284a747"/>
  <p:tag name="KSO_WM_CHIP_XID" val="5f8cf65fa61ec3b55284a74b"/>
  <p:tag name="KSO_WM_UNIT_DEC_AREA_ID" val="59366f39e3854a2fb678209d8b51d3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b9e3fe9975c4991ac4a59b795ddca7f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268_1*l_h_a*1_3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0268_1*l_h_i*1_4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0268_1*l_h_a*1_4_1"/>
  <p:tag name="KSO_WM_TEMPLATE_CATEGORY" val="diagram"/>
  <p:tag name="KSO_WM_TEMPLATE_INDEX" val="20200268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1_1_1"/>
  <p:tag name="KSO_WM_UNIT_ID" val="diagram20200268_1*l_h_h_f*1_1_1_1"/>
  <p:tag name="KSO_WM_TEMPLATE_CATEGORY" val="diagram"/>
  <p:tag name="KSO_WM_TEMPLATE_INDEX" val="20200268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3_1_1"/>
  <p:tag name="KSO_WM_UNIT_ID" val="diagram20200268_1*l_h_h_f*1_3_1_1"/>
  <p:tag name="KSO_WM_TEMPLATE_CATEGORY" val="diagram"/>
  <p:tag name="KSO_WM_TEMPLATE_INDEX" val="20200268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2_1_1"/>
  <p:tag name="KSO_WM_UNIT_ID" val="diagram20200268_1*l_h_h_f*1_2_1_1"/>
  <p:tag name="KSO_WM_TEMPLATE_CATEGORY" val="diagram"/>
  <p:tag name="KSO_WM_TEMPLATE_INDEX" val="20200268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4_1_1"/>
  <p:tag name="KSO_WM_UNIT_ID" val="diagram20200268_1*l_h_h_f*1_4_1_1"/>
  <p:tag name="KSO_WM_TEMPLATE_CATEGORY" val="diagram"/>
  <p:tag name="KSO_WM_TEMPLATE_INDEX" val="20200268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0268_1*a*1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TEXT_FILL_FORE_SCHEMECOLOR_INDEX" val="16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200268_1*i*1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20200268_1*i*2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4_1*a*1"/>
  <p:tag name="KSO_WM_TEMPLATE_CATEGORY" val="custom"/>
  <p:tag name="KSO_WM_TEMPLATE_INDEX" val="2020453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e5f81d4a1d50494e89fba3ff71553c6d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34e1b8c5a124c30aa6c0100fde69cae"/>
  <p:tag name="KSO_WM_UNIT_TEXT_FILL_FORE_SCHEMECOLOR_INDEX_BRIGHTNESS" val="0.15"/>
  <p:tag name="KSO_WM_UNIT_TEXT_FILL_FORE_SCHEMECOLOR_INDEX" val="13"/>
  <p:tag name="KSO_WM_UNIT_TEXT_FILL_TYPE" val="1"/>
  <p:tag name="KSO_WM_TEMPLATE_ASSEMBLE_XID" val="5f9a33ab989d9bef5b8f0c44"/>
  <p:tag name="KSO_WM_TEMPLATE_ASSEMBLE_GROUPID" val="5f8cf65fa61ec3b55284a747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20200268_1*i*3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20200268_1*i*4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20200268_1*i*5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20200268_1*i*6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7"/>
  <p:tag name="KSO_WM_UNIT_ID" val="diagram20200268_1*i*7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8"/>
  <p:tag name="KSO_WM_UNIT_ID" val="diagram20200268_1*i*8"/>
  <p:tag name="KSO_WM_TEMPLATE_CATEGORY" val="diagram"/>
  <p:tag name="KSO_WM_TEMPLATE_INDEX" val="20200268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SLIDE_ID" val="diagram20200268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796.864*391.154"/>
  <p:tag name="KSO_WM_SLIDE_POSITION" val="82.174*120.82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0268"/>
  <p:tag name="KSO_WM_SLIDE_LAYOUT" val="a_l"/>
  <p:tag name="KSO_WM_SLIDE_LAYOUT_CNT" val="1_1"/>
</p:tagLst>
</file>

<file path=ppt/tags/tag47.xml><?xml version="1.0" encoding="utf-8"?>
<p:tagLst xmlns:p="http://schemas.openxmlformats.org/presentationml/2006/main">
  <p:tag name="PA" val="v4.0.0"/>
</p:tagLst>
</file>

<file path=ppt/tags/tag48.xml><?xml version="1.0" encoding="utf-8"?>
<p:tagLst xmlns:p="http://schemas.openxmlformats.org/presentationml/2006/main">
  <p:tag name="PA" val="v4.0.0"/>
</p:tagLst>
</file>

<file path=ppt/tags/tag49.xml><?xml version="1.0" encoding="utf-8"?>
<p:tagLst xmlns:p="http://schemas.openxmlformats.org/presentationml/2006/main">
  <p:tag name="KSO_WM_UNIT_TABLE_BEAUTIFY" val="smartTable{07a711dc-e1cf-49cb-bb72-5fd458fe9f8d}"/>
  <p:tag name="TABLE_ENDDRAG_ORIGIN_RECT" val="821*401"/>
  <p:tag name="TABLE_ENDDRAG_RECT" val="73*101*821*401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34_1*b*1"/>
  <p:tag name="KSO_WM_TEMPLATE_CATEGORY" val="custom"/>
  <p:tag name="KSO_WM_TEMPLATE_INDEX" val="20204534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7d0e1ca4d5494f3dbd8df5f16d24b8c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a34e1b8c5a124c30aa6c0100fde69cae"/>
  <p:tag name="KSO_WM_UNIT_TEXT_FILL_FORE_SCHEMECOLOR_INDEX_BRIGHTNESS" val="0.35"/>
  <p:tag name="KSO_WM_UNIT_TEXT_FILL_FORE_SCHEMECOLOR_INDEX" val="13"/>
  <p:tag name="KSO_WM_UNIT_TEXT_FILL_TYPE" val="1"/>
  <p:tag name="KSO_WM_TEMPLATE_ASSEMBLE_XID" val="5f9a33ab989d9bef5b8f0c44"/>
  <p:tag name="KSO_WM_TEMPLATE_ASSEMBLE_GROUPID" val="5f8cf65fa61ec3b55284a747"/>
</p:tagLst>
</file>

<file path=ppt/tags/tag50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ISCONTENTSTITLE" val="0"/>
  <p:tag name="KSO_WM_UNIT_COLOR_SCHEME_SHAPE_ID" val="12"/>
  <p:tag name="KSO_WM_UNIT_COLOR_SCHEME_PARENT_PAGE" val="0_3"/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f*1_3_1"/>
  <p:tag name="KSO_WM_UNIT_SUBTYPE" val="a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文本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328"/>
  <p:tag name="KSO_WM_UNIT_ID" val="custom20204328_4*l_h_f*1_2_1"/>
  <p:tag name="KSO_WM_UNIT_SUBTYPE" val="a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自定义 45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DC006"/>
      </a:accent1>
      <a:accent2>
        <a:srgbClr val="1F2834"/>
      </a:accent2>
      <a:accent3>
        <a:srgbClr val="FDC006"/>
      </a:accent3>
      <a:accent4>
        <a:srgbClr val="1F2834"/>
      </a:accent4>
      <a:accent5>
        <a:srgbClr val="FDC006"/>
      </a:accent5>
      <a:accent6>
        <a:srgbClr val="1F2834"/>
      </a:accent6>
      <a:hlink>
        <a:srgbClr val="E53238"/>
      </a:hlink>
      <a:folHlink>
        <a:srgbClr val="BFBFBF"/>
      </a:folHlink>
    </a:clrScheme>
    <a:fontScheme name="g2xsvzg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10677</Words>
  <Application>WPS 演示</Application>
  <PresentationFormat>宽屏</PresentationFormat>
  <Paragraphs>647</Paragraphs>
  <Slides>27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汉仪旗黑-85S</vt:lpstr>
      <vt:lpstr>黑体-简</vt:lpstr>
      <vt:lpstr>Humanst521 BT</vt:lpstr>
      <vt:lpstr>苹方-简</vt:lpstr>
      <vt:lpstr>黑体</vt:lpstr>
      <vt:lpstr>Times New Roman Regular</vt:lpstr>
      <vt:lpstr>Wingdings</vt:lpstr>
      <vt:lpstr>Times New Roman</vt:lpstr>
      <vt:lpstr>魏碑-简</vt:lpstr>
      <vt:lpstr>Toppan Bunkyu Midashi Gothic</vt:lpstr>
      <vt:lpstr>Calibri</vt:lpstr>
      <vt:lpstr>Adobe Gurmukhi</vt:lpstr>
      <vt:lpstr>Calibri</vt:lpstr>
      <vt:lpstr>宋体-简</vt:lpstr>
      <vt:lpstr>宋体</vt:lpstr>
      <vt:lpstr>等线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商业计划书</dc:title>
  <dc:creator>第一PPT</dc:creator>
  <cp:keywords>www.1ppt.com</cp:keywords>
  <dc:description>www.1ppt.com</dc:description>
  <cp:lastModifiedBy>于沁涵</cp:lastModifiedBy>
  <cp:revision>227</cp:revision>
  <dcterms:created xsi:type="dcterms:W3CDTF">2023-06-24T10:51:22Z</dcterms:created>
  <dcterms:modified xsi:type="dcterms:W3CDTF">2023-06-24T10:51:22Z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2052-5.4.1.7920</vt:lpwstr>
  </property>
  <property fmtid="{D5CDD505-2E9C-101B-9397-08002B2CF9AE}" pid="3" name="ICV">
    <vt:lpwstr>0383185D199B491DAACA96645C93044C_43</vt:lpwstr>
  </property>
</Properties>
</file>